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67676"/>
    <a:srgbClr val="BCBCBC"/>
    <a:srgbClr val="F21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54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15E6C8-D7F0-47BA-BDA7-028AECF298A0}" type="datetimeFigureOut">
              <a:rPr lang="de-DE"/>
              <a:pPr>
                <a:defRPr/>
              </a:pPr>
              <a:t>28.06.2016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A787CD-08D1-41C0-88B6-C194D73DFB7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988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77A7C8-D7D6-4816-BDAC-3FE47108D6BD}" type="datetimeFigureOut">
              <a:rPr lang="de-DE"/>
              <a:pPr>
                <a:defRPr/>
              </a:pPr>
              <a:t>28.06.2016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0FEB49-C64A-441B-AFAC-E5A00C99372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3733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on_logo1" descr="EON_n_Ha_ppt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/>
          <a:lstStyle>
            <a:lvl1pPr>
              <a:defRPr>
                <a:solidFill>
                  <a:srgbClr val="F21C0A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016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9B44-E732-4087-A208-160AB63C34B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5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47DF-9C33-408A-B8AC-C33B38E197F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65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9533B-BA11-402C-A267-7258C0FE849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16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1E24-2E4F-4A0C-B279-3437494E7BE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35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026A-4CB2-460A-92BF-84955098E9A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46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EE15-1483-4844-8728-FBDB8A4A6E2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27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66675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422400"/>
            <a:ext cx="7924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Textmasterformate durch Klicken bearbeiten</a:t>
            </a:r>
          </a:p>
          <a:p>
            <a:pPr lvl="1"/>
            <a:r>
              <a:rPr lang="de-DE" altLang="hu-HU" smtClean="0"/>
              <a:t>Zweite Ebene</a:t>
            </a:r>
          </a:p>
          <a:p>
            <a:pPr lvl="2"/>
            <a:r>
              <a:rPr lang="de-DE" altLang="hu-HU" smtClean="0"/>
              <a:t>Dritte Ebene</a:t>
            </a:r>
          </a:p>
          <a:p>
            <a:pPr lvl="3"/>
            <a:r>
              <a:rPr lang="de-DE" altLang="hu-HU" smtClean="0"/>
              <a:t>Vierte Ebene</a:t>
            </a:r>
          </a:p>
          <a:p>
            <a:pPr lvl="4"/>
            <a:r>
              <a:rPr lang="de-DE" altLang="hu-HU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15975" y="6403975"/>
            <a:ext cx="6227763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09600" y="6403975"/>
            <a:ext cx="173038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76130-A7C2-429C-9889-06DEF71BC2F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30" name="eon_logo2" descr="EON_n_Ha_ppt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 kern="1200">
          <a:solidFill>
            <a:srgbClr val="F21C0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20955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412750" indent="-2016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1433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 </a:t>
            </a:r>
            <a:r>
              <a:rPr lang="hu-HU" altLang="hu-HU" b="1" i="1" dirty="0"/>
              <a:t>csatlakozó berendezés </a:t>
            </a:r>
            <a:r>
              <a:rPr lang="hu-HU" altLang="hu-HU" u="sng" dirty="0"/>
              <a:t>átalakítására</a:t>
            </a:r>
            <a:r>
              <a:rPr lang="hu-HU" altLang="hu-HU" dirty="0"/>
              <a:t>, és a </a:t>
            </a:r>
            <a:r>
              <a:rPr lang="hu-HU" altLang="hu-HU" b="1" i="1" dirty="0"/>
              <a:t>csatlakozási pont </a:t>
            </a:r>
            <a:r>
              <a:rPr lang="hu-HU" altLang="hu-HU" u="sng" dirty="0"/>
              <a:t>áthelyezésére</a:t>
            </a:r>
            <a:r>
              <a:rPr lang="hu-HU" altLang="hu-HU" dirty="0"/>
              <a:t> </a:t>
            </a:r>
            <a:r>
              <a:rPr lang="hu-HU" altLang="hu-HU" dirty="0" smtClean="0"/>
              <a:t>vonatkozó szabályok</a:t>
            </a:r>
            <a:r>
              <a:rPr lang="hu-HU" altLang="hu-HU" dirty="0"/>
              <a:t> </a:t>
            </a:r>
            <a:r>
              <a:rPr lang="hu-HU" altLang="hu-HU" dirty="0" smtClean="0"/>
              <a:t>értelmezése, díjfizetési szabályok</a:t>
            </a:r>
          </a:p>
        </p:txBody>
      </p:sp>
      <p:sp>
        <p:nvSpPr>
          <p:cNvPr id="3075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dirty="0"/>
          </a:p>
          <a:p>
            <a:pPr eaLnBrk="1" hangingPunct="1"/>
            <a:r>
              <a:rPr lang="hu-HU" altLang="hu-HU" dirty="0" smtClean="0"/>
              <a:t>2016-06-24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 119 §, </a:t>
            </a:r>
            <a:r>
              <a:rPr lang="hu-HU" dirty="0" smtClean="0"/>
              <a:t>és a 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Vhr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9/A § </a:t>
            </a:r>
            <a:r>
              <a:rPr lang="hu-HU" dirty="0" smtClean="0"/>
              <a:t>költségviselési 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422400"/>
            <a:ext cx="7924800" cy="3662784"/>
          </a:xfrm>
        </p:spPr>
        <p:txBody>
          <a:bodyPr/>
          <a:lstStyle/>
          <a:p>
            <a:r>
              <a:rPr lang="hu-HU" dirty="0"/>
              <a:t>A csatlakozó berendezés és a csatlakozási pont átalakítása vagy áthelyezése</a:t>
            </a:r>
          </a:p>
          <a:p>
            <a:pPr>
              <a:lnSpc>
                <a:spcPct val="100000"/>
              </a:lnSpc>
            </a:pPr>
            <a:endParaRPr lang="hu-HU" sz="800" dirty="0" smtClean="0"/>
          </a:p>
          <a:p>
            <a:pPr algn="just">
              <a:lnSpc>
                <a:spcPct val="100000"/>
              </a:lnSpc>
            </a:pPr>
            <a:r>
              <a:rPr lang="hu-HU" dirty="0" smtClean="0"/>
              <a:t>Vhr</a:t>
            </a:r>
            <a:r>
              <a:rPr lang="hu-HU" dirty="0"/>
              <a:t>. 9/A. § </a:t>
            </a:r>
            <a:endParaRPr lang="hu-HU" dirty="0" smtClean="0"/>
          </a:p>
          <a:p>
            <a:pPr algn="just"/>
            <a:r>
              <a:rPr lang="hu-HU" dirty="0" smtClean="0"/>
              <a:t>(</a:t>
            </a:r>
            <a:r>
              <a:rPr lang="hu-HU" dirty="0"/>
              <a:t>2) A rendszerhasználónak … a hálózati engedélyes a </a:t>
            </a:r>
            <a:r>
              <a:rPr lang="hu-HU" b="1" dirty="0">
                <a:solidFill>
                  <a:srgbClr val="FF0000"/>
                </a:solidFill>
              </a:rPr>
              <a:t>csatlakozó berendezést</a:t>
            </a:r>
            <a:r>
              <a:rPr lang="hu-HU" dirty="0">
                <a:solidFill>
                  <a:srgbClr val="FF0000"/>
                </a:solidFill>
              </a:rPr>
              <a:t>,</a:t>
            </a:r>
            <a:r>
              <a:rPr lang="hu-HU" dirty="0"/>
              <a:t> vagy a </a:t>
            </a:r>
            <a:r>
              <a:rPr lang="hu-HU" b="1" dirty="0"/>
              <a:t>csatlakozási pontot</a:t>
            </a:r>
            <a:r>
              <a:rPr lang="hu-HU" dirty="0"/>
              <a:t> </a:t>
            </a:r>
            <a:r>
              <a:rPr lang="hu-HU" u="sng" dirty="0"/>
              <a:t>áthelyezheti</a:t>
            </a:r>
            <a:r>
              <a:rPr lang="hu-HU" dirty="0"/>
              <a:t>, vagy </a:t>
            </a:r>
            <a:r>
              <a:rPr lang="hu-HU" u="sng" dirty="0"/>
              <a:t>átalakíthatja</a:t>
            </a:r>
            <a:r>
              <a:rPr lang="hu-HU" dirty="0"/>
              <a:t>, ha …. </a:t>
            </a:r>
            <a:r>
              <a:rPr lang="hu-HU" b="1" dirty="0"/>
              <a:t>a rendszerhasználó …vállalja az átalakítással vagy az áthelyezéssel kapcsolatban felmerülő költségek</a:t>
            </a:r>
            <a:r>
              <a:rPr lang="hu-HU" dirty="0"/>
              <a:t> viselését</a:t>
            </a:r>
            <a:r>
              <a:rPr lang="hu-HU" dirty="0" smtClean="0"/>
              <a:t>.</a:t>
            </a:r>
          </a:p>
          <a:p>
            <a:pPr>
              <a:lnSpc>
                <a:spcPct val="100000"/>
              </a:lnSpc>
            </a:pPr>
            <a:endParaRPr lang="hu-HU" sz="800" i="1" dirty="0"/>
          </a:p>
          <a:p>
            <a:pPr>
              <a:lnSpc>
                <a:spcPct val="100000"/>
              </a:lnSpc>
            </a:pPr>
            <a:r>
              <a:rPr lang="hu-HU" dirty="0"/>
              <a:t>VET 119. § </a:t>
            </a:r>
            <a:endParaRPr lang="hu-HU" dirty="0" smtClean="0"/>
          </a:p>
          <a:p>
            <a:pPr algn="just"/>
            <a:r>
              <a:rPr lang="hu-HU" dirty="0" smtClean="0"/>
              <a:t>(1) A rendszerhasználónak … kérésére, … a hálózati engedélyes </a:t>
            </a:r>
            <a:r>
              <a:rPr lang="hu-HU" b="1" dirty="0" smtClean="0"/>
              <a:t>a </a:t>
            </a:r>
            <a:r>
              <a:rPr lang="hu-HU" b="1" dirty="0" smtClean="0">
                <a:solidFill>
                  <a:srgbClr val="FF0000"/>
                </a:solidFill>
              </a:rPr>
              <a:t>csatlakozó berendezést</a:t>
            </a:r>
            <a:r>
              <a:rPr lang="hu-HU" dirty="0" smtClean="0"/>
              <a:t>, vagy a </a:t>
            </a:r>
            <a:r>
              <a:rPr lang="hu-HU" b="1" dirty="0" smtClean="0"/>
              <a:t>csatlakozási pontot </a:t>
            </a:r>
            <a:r>
              <a:rPr lang="hu-HU" u="sng" dirty="0" smtClean="0"/>
              <a:t>áthelyezi</a:t>
            </a:r>
            <a:r>
              <a:rPr lang="hu-HU" dirty="0" smtClean="0"/>
              <a:t>, vagy </a:t>
            </a:r>
            <a:r>
              <a:rPr lang="hu-HU" u="sng" dirty="0" smtClean="0"/>
              <a:t>átalakítja</a:t>
            </a:r>
            <a:r>
              <a:rPr lang="hu-HU" dirty="0" smtClean="0"/>
              <a:t>, ha … </a:t>
            </a:r>
            <a:r>
              <a:rPr lang="hu-HU" dirty="0"/>
              <a:t>d) </a:t>
            </a:r>
            <a:r>
              <a:rPr lang="hu-HU" b="1" dirty="0"/>
              <a:t>a rendszerhasználó </a:t>
            </a:r>
            <a:r>
              <a:rPr lang="hu-HU" dirty="0" smtClean="0"/>
              <a:t>… </a:t>
            </a:r>
            <a:r>
              <a:rPr lang="hu-HU" b="1" dirty="0" smtClean="0"/>
              <a:t>vállalja </a:t>
            </a:r>
            <a:r>
              <a:rPr lang="hu-HU" b="1" dirty="0"/>
              <a:t>az átalakítással vagy az áthelyezéssel kapcsolatban felmerülő költségek </a:t>
            </a:r>
            <a:r>
              <a:rPr lang="hu-HU" dirty="0"/>
              <a:t>viselését</a:t>
            </a:r>
            <a:r>
              <a:rPr lang="hu-HU" dirty="0" smtClean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2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26181" y="5229200"/>
            <a:ext cx="806489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A csatlakozási pont áthelyezésének, és a csatlakozó berendezés átalakításának a </a:t>
            </a:r>
            <a:r>
              <a:rPr lang="hu-HU" dirty="0">
                <a:solidFill>
                  <a:srgbClr val="FF0000"/>
                </a:solidFill>
              </a:rPr>
              <a:t>költségét (100</a:t>
            </a:r>
            <a:r>
              <a:rPr lang="hu-HU" dirty="0" smtClean="0">
                <a:solidFill>
                  <a:srgbClr val="FF0000"/>
                </a:solidFill>
              </a:rPr>
              <a:t>%) az igénylőnek kell viselnie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MEKH 7/2014 </a:t>
            </a:r>
            <a:r>
              <a:rPr lang="hu-HU" dirty="0" smtClean="0"/>
              <a:t>csatlakozási rendelet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smtClean="0"/>
              <a:t>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3816424"/>
          </a:xfrm>
        </p:spPr>
        <p:txBody>
          <a:bodyPr/>
          <a:lstStyle/>
          <a:p>
            <a:pPr marL="1588" lvl="1" indent="0">
              <a:buNone/>
            </a:pPr>
            <a:r>
              <a:rPr lang="hu-HU" dirty="0"/>
              <a:t>A rendelet hatálya</a:t>
            </a:r>
          </a:p>
          <a:p>
            <a:pPr marL="1588" lvl="1" indent="0">
              <a:buNone/>
            </a:pPr>
            <a:r>
              <a:rPr lang="hu-HU" dirty="0"/>
              <a:t>1. § </a:t>
            </a:r>
            <a:r>
              <a:rPr lang="hu-HU" dirty="0" smtClean="0"/>
              <a:t>(</a:t>
            </a:r>
            <a:r>
              <a:rPr lang="hu-HU" dirty="0"/>
              <a:t>2) E</a:t>
            </a:r>
            <a:r>
              <a:rPr lang="hu-HU" b="1" dirty="0"/>
              <a:t> rendelet hatálya nem terjed ki</a:t>
            </a:r>
            <a:r>
              <a:rPr lang="hu-HU" dirty="0"/>
              <a:t> a villamos energiáról szóló törvény (a továbbiakban: </a:t>
            </a:r>
            <a:r>
              <a:rPr lang="hu-HU" b="1" dirty="0"/>
              <a:t>VET) 119. §</a:t>
            </a:r>
            <a:r>
              <a:rPr lang="hu-HU" b="1" dirty="0" err="1"/>
              <a:t>-ában</a:t>
            </a:r>
            <a:r>
              <a:rPr lang="hu-HU" b="1" dirty="0"/>
              <a:t> és a Vhr. 9/A. §</a:t>
            </a:r>
            <a:r>
              <a:rPr lang="hu-HU" b="1" dirty="0" err="1"/>
              <a:t>-ában</a:t>
            </a:r>
            <a:r>
              <a:rPr lang="hu-HU" b="1" dirty="0"/>
              <a:t> szabályozott áthelyezésre és átalakításra</a:t>
            </a:r>
            <a:r>
              <a:rPr lang="hu-HU" dirty="0"/>
              <a:t>.</a:t>
            </a:r>
          </a:p>
          <a:p>
            <a:pPr marL="1588" lvl="1" indent="0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>
              <a:lnSpc>
                <a:spcPct val="100000"/>
              </a:lnSpc>
              <a:buNone/>
            </a:pPr>
            <a:r>
              <a:rPr lang="hu-HU" dirty="0"/>
              <a:t>A </a:t>
            </a:r>
            <a:r>
              <a:rPr lang="hu-HU" dirty="0" smtClean="0"/>
              <a:t>csatlakozási </a:t>
            </a:r>
            <a:r>
              <a:rPr lang="hu-HU" dirty="0"/>
              <a:t>díjak </a:t>
            </a:r>
            <a:r>
              <a:rPr lang="hu-HU" dirty="0" smtClean="0"/>
              <a:t>alkalmazásának </a:t>
            </a:r>
            <a:r>
              <a:rPr lang="hu-HU" dirty="0"/>
              <a:t>egyéb </a:t>
            </a:r>
            <a:r>
              <a:rPr lang="hu-HU" dirty="0" smtClean="0"/>
              <a:t>szabályai</a:t>
            </a:r>
          </a:p>
          <a:p>
            <a:pPr algn="just"/>
            <a:r>
              <a:rPr lang="hu-HU" dirty="0"/>
              <a:t>15. § (1) Ha a </a:t>
            </a:r>
            <a:r>
              <a:rPr lang="hu-HU" dirty="0" smtClean="0"/>
              <a:t>… csatlakozást </a:t>
            </a:r>
            <a:r>
              <a:rPr lang="hu-HU" dirty="0"/>
              <a:t>igénylő felhasználó </a:t>
            </a:r>
            <a:r>
              <a:rPr lang="hu-HU" b="1" dirty="0"/>
              <a:t>a legkisebb költség elvének megfelelő </a:t>
            </a:r>
            <a:r>
              <a:rPr lang="hu-HU" b="1" dirty="0" smtClean="0"/>
              <a:t>… </a:t>
            </a:r>
            <a:r>
              <a:rPr lang="hu-HU" b="1" dirty="0"/>
              <a:t>csatlakozáshoz képest</a:t>
            </a:r>
            <a:r>
              <a:rPr lang="hu-HU" dirty="0"/>
              <a:t> az </a:t>
            </a:r>
            <a:r>
              <a:rPr lang="hu-HU" dirty="0" smtClean="0"/>
              <a:t>igényelt … b</a:t>
            </a:r>
            <a:r>
              <a:rPr lang="hu-HU" dirty="0"/>
              <a:t>) műszaki megoldás, </a:t>
            </a:r>
            <a:r>
              <a:rPr lang="hu-HU" dirty="0" smtClean="0"/>
              <a:t>… miatt </a:t>
            </a:r>
            <a:r>
              <a:rPr lang="hu-HU" dirty="0"/>
              <a:t>csak magasabb költséggel megvalósítható csatlakozást kér, </a:t>
            </a:r>
            <a:r>
              <a:rPr lang="hu-HU" dirty="0" smtClean="0"/>
              <a:t>akkor … csatlakozási </a:t>
            </a:r>
            <a:r>
              <a:rPr lang="hu-HU" dirty="0"/>
              <a:t>díjakon felül </a:t>
            </a:r>
            <a:r>
              <a:rPr lang="hu-HU" dirty="0" smtClean="0"/>
              <a:t>… </a:t>
            </a:r>
            <a:r>
              <a:rPr lang="hu-HU" b="1" dirty="0" smtClean="0"/>
              <a:t>különbség </a:t>
            </a:r>
            <a:r>
              <a:rPr lang="hu-HU" b="1" dirty="0"/>
              <a:t>70%-át is megfizeti</a:t>
            </a:r>
            <a:r>
              <a:rPr lang="hu-HU" dirty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3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42354" y="4293096"/>
            <a:ext cx="8064896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Ha a rendelkezésre álló teljesítményt igénylő felhasználók az igénybejelentésben drágábban megvalósítható műszaki megoldást is igényelnek, akkor a meglévő cs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atlakozó átalakítás </a:t>
            </a:r>
            <a:r>
              <a:rPr lang="hu-HU" dirty="0" smtClean="0">
                <a:solidFill>
                  <a:srgbClr val="FF0000"/>
                </a:solidFill>
              </a:rPr>
              <a:t>és 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csatlakozási pont áthelyezés</a:t>
            </a:r>
            <a:r>
              <a:rPr lang="hu-HU" dirty="0" smtClean="0">
                <a:solidFill>
                  <a:srgbClr val="FF0000"/>
                </a:solidFill>
              </a:rPr>
              <a:t> esetén a költségek 100%-a, egyéb műszaki igényeknél a többletköltségek 70%-a is őket terheli.    </a:t>
            </a:r>
          </a:p>
        </p:txBody>
      </p:sp>
    </p:spTree>
    <p:extLst>
      <p:ext uri="{BB962C8B-B14F-4D97-AF65-F5344CB8AC3E}">
        <p14:creationId xmlns:p14="http://schemas.microsoft.com/office/powerpoint/2010/main" val="42647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Légvezetékes </a:t>
            </a:r>
            <a:r>
              <a:rPr lang="hu-HU" dirty="0" smtClean="0"/>
              <a:t>csatlakozó helyett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kábeles </a:t>
            </a:r>
            <a:r>
              <a:rPr lang="hu-HU" dirty="0" smtClean="0"/>
              <a:t>csatlakozó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3816424"/>
          </a:xfrm>
        </p:spPr>
        <p:txBody>
          <a:bodyPr/>
          <a:lstStyle/>
          <a:p>
            <a:pPr marL="1588" lvl="1" indent="0">
              <a:buNone/>
            </a:pPr>
            <a:endParaRPr lang="hu-HU" dirty="0"/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4</a:t>
            </a:fld>
            <a:endParaRPr lang="hu-HU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61" y="1196752"/>
            <a:ext cx="6840760" cy="428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1043608" y="5661248"/>
            <a:ext cx="5976664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</a:t>
            </a:r>
            <a:r>
              <a:rPr lang="hu-HU" sz="1400" dirty="0" smtClean="0">
                <a:solidFill>
                  <a:srgbClr val="FF0000"/>
                </a:solidFill>
              </a:rPr>
              <a:t>csatlakozók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átalakítási igényét </a:t>
            </a:r>
            <a:r>
              <a:rPr lang="hu-HU" sz="1400" dirty="0" smtClean="0">
                <a:solidFill>
                  <a:srgbClr val="FF0000"/>
                </a:solidFill>
              </a:rPr>
              <a:t>csak 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teljes költségvállalás mellett </a:t>
            </a:r>
            <a:r>
              <a:rPr lang="hu-HU" sz="1400" dirty="0" smtClean="0">
                <a:solidFill>
                  <a:srgbClr val="FF0000"/>
                </a:solidFill>
              </a:rPr>
              <a:t>teljesítjük, függetlenül attól, hogy egyidejűleg adtak-e be többletteljesítmény igényt, vagy sem. </a:t>
            </a:r>
          </a:p>
        </p:txBody>
      </p:sp>
    </p:spTree>
    <p:extLst>
      <p:ext uri="{BB962C8B-B14F-4D97-AF65-F5344CB8AC3E}">
        <p14:creationId xmlns:p14="http://schemas.microsoft.com/office/powerpoint/2010/main" val="11595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/>
              <a:t>Példák a gyakorlatból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196752"/>
            <a:ext cx="8138864" cy="5112568"/>
          </a:xfrm>
        </p:spPr>
        <p:txBody>
          <a:bodyPr/>
          <a:lstStyle/>
          <a:p>
            <a:pPr marL="1588" lvl="1" indent="0" algn="just"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felhasználó </a:t>
            </a:r>
            <a:r>
              <a:rPr lang="hu-HU" sz="1600" dirty="0" smtClean="0"/>
              <a:t>(még nincsen csatlakozója) bekapcsolást kér </a:t>
            </a:r>
            <a:r>
              <a:rPr lang="hu-HU" sz="1600" dirty="0"/>
              <a:t>földkábeles csatlakozóval </a:t>
            </a:r>
            <a:r>
              <a:rPr lang="hu-HU" sz="1600" dirty="0" smtClean="0"/>
              <a:t>egy meglévő légvezetékes közcélú hálózatról. </a:t>
            </a:r>
            <a:endParaRPr lang="hu-HU" sz="1600" dirty="0"/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Földkábeles csatlakozóvezeték díjtételt fizet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 smtClean="0"/>
              <a:t>(már van légvezetékes csatlakozója) többletteljesítmény igényt nyújt be. Az igénybejelentőn a  regisztrált szerelő nyilatkozik, hogy a meglévő csatlakozót a méretezés eredményeként cserélni szükséges. (Nem kérnek földkábelt).</a:t>
            </a:r>
          </a:p>
          <a:p>
            <a:pPr lvl="1" algn="just">
              <a:buFont typeface="Wingdings"/>
              <a:buChar char="à"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A csatlakozási alapdíj a vezetékcsere költségét fedezi, csatlakozóvezeték díjat az igénylő nem fizet. EON költségen a légvezetéki csatlakozó átépítésre kerül.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/>
              <a:t>(már van légvezetékes csatlakozója) többletteljesítmény igényt nyújt </a:t>
            </a:r>
            <a:r>
              <a:rPr lang="hu-HU" sz="1600" dirty="0" smtClean="0"/>
              <a:t>be </a:t>
            </a:r>
            <a:r>
              <a:rPr lang="hu-HU" sz="1600" dirty="0"/>
              <a:t>földkábeles </a:t>
            </a:r>
            <a:r>
              <a:rPr lang="hu-HU" sz="1600" dirty="0" smtClean="0"/>
              <a:t>csatlakozóval. Regisztrált szerelő nyilatkozik, hogy a méretezés alapján a meglévő csatlakozó vezeték keresztmetszetét növelni kell.</a:t>
            </a:r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Függetlenül attól, hogy a légvezetékes csatlakozót a villamos méretezés miatt mindenképpen cserélni kellene, a kábelesre való áttérési igény miatt a földkábeles csatlakozó kiépítés teljes költségét (100%) az ügyfélnek kell fizetnie.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/>
              <a:t>(már van légvezetékes csatlakozója</a:t>
            </a:r>
            <a:r>
              <a:rPr lang="hu-HU" sz="1600" dirty="0" smtClean="0"/>
              <a:t>) a csatlakozója földkábelesre történő átépítését kéri (teljesítmény többlet igénye nincsen)</a:t>
            </a:r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A teljes átépítés költségét (100%) viselnie kell. 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5</a:t>
            </a:fld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32653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924800" cy="457994"/>
          </a:xfrm>
        </p:spPr>
        <p:txBody>
          <a:bodyPr/>
          <a:lstStyle/>
          <a:p>
            <a:pPr algn="ctr"/>
            <a:r>
              <a:rPr lang="hu-HU" dirty="0" smtClean="0"/>
              <a:t>Back </a:t>
            </a:r>
            <a:r>
              <a:rPr lang="hu-HU" dirty="0" err="1" smtClean="0"/>
              <a:t>up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3140968"/>
            <a:ext cx="5184576" cy="576064"/>
          </a:xfrm>
        </p:spPr>
        <p:txBody>
          <a:bodyPr/>
          <a:lstStyle/>
          <a:p>
            <a:pPr marL="1588" lvl="1" indent="0" algn="just">
              <a:buNone/>
            </a:pPr>
            <a:r>
              <a:rPr lang="hu-HU" sz="1600" dirty="0" smtClean="0"/>
              <a:t>Jogszabályi kigyűjtés a csatlakozókkal kapcsolatos szabályokról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6</a:t>
            </a:fld>
            <a:endParaRPr lang="hu-HU" sz="800" dirty="0"/>
          </a:p>
        </p:txBody>
      </p:sp>
      <p:sp>
        <p:nvSpPr>
          <p:cNvPr id="5" name="Jobbra nyíl 4"/>
          <p:cNvSpPr/>
          <p:nvPr/>
        </p:nvSpPr>
        <p:spPr>
          <a:xfrm>
            <a:off x="6300192" y="3068960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 smtClean="0">
              <a:solidFill>
                <a:srgbClr val="000000"/>
              </a:solidFill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355110"/>
              </p:ext>
            </p:extLst>
          </p:nvPr>
        </p:nvGraphicFramePr>
        <p:xfrm>
          <a:off x="7596336" y="30383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96336" y="30383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8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heme/theme1.xml><?xml version="1.0" encoding="utf-8"?>
<a:theme xmlns:a="http://schemas.openxmlformats.org/drawingml/2006/main" name="EON_Halozat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Haloz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FFFFFF"/>
        </a:accent3>
        <a:accent4>
          <a:srgbClr val="000000"/>
        </a:accent4>
        <a:accent5>
          <a:srgbClr val="E3B6AA"/>
        </a:accent5>
        <a:accent6>
          <a:srgbClr val="CF71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9F175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FFFFFF"/>
        </a:accent3>
        <a:accent4>
          <a:srgbClr val="000000"/>
        </a:accent4>
        <a:accent5>
          <a:srgbClr val="B8ADBD"/>
        </a:accent5>
        <a:accent6>
          <a:srgbClr val="70519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FFFFFF"/>
        </a:accent3>
        <a:accent4>
          <a:srgbClr val="000000"/>
        </a:accent4>
        <a:accent5>
          <a:srgbClr val="ABB3C3"/>
        </a:accent5>
        <a:accent6>
          <a:srgbClr val="23679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FFFFFF"/>
        </a:accent3>
        <a:accent4>
          <a:srgbClr val="000000"/>
        </a:accent4>
        <a:accent5>
          <a:srgbClr val="ABBEB8"/>
        </a:accent5>
        <a:accent6>
          <a:srgbClr val="34947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FFFFFF"/>
        </a:accent3>
        <a:accent4>
          <a:srgbClr val="000000"/>
        </a:accent4>
        <a:accent5>
          <a:srgbClr val="BCC1AB"/>
        </a:accent5>
        <a:accent6>
          <a:srgbClr val="93953E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EON_Halozat</Template>
  <TotalTime>0</TotalTime>
  <Words>524</Words>
  <Application>Microsoft Office PowerPoint</Application>
  <PresentationFormat>Diavetítés a képernyőre (4:3 oldalarány)</PresentationFormat>
  <Paragraphs>45</Paragraphs>
  <Slides>6</Slides>
  <Notes>5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EON_Halozat</vt:lpstr>
      <vt:lpstr>Microsoft Word Document</vt:lpstr>
      <vt:lpstr>A csatlakozó berendezés átalakítására, és a csatlakozási pont áthelyezésére vonatkozó szabályok értelmezése, díjfizetési szabályok</vt:lpstr>
      <vt:lpstr>A VET 119 §, és a Vhr 9/A § költségviselési szabályai</vt:lpstr>
      <vt:lpstr>MEKH 7/2014 csatlakozási rendelet szabályai</vt:lpstr>
      <vt:lpstr>Légvezetékes csatlakozó helyett kábeles csatlakozó</vt:lpstr>
      <vt:lpstr>Példák a gyakorlatból</vt:lpstr>
      <vt:lpstr>Back up</vt:lpstr>
    </vt:vector>
  </TitlesOfParts>
  <Company>E.ON IS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e11400</dc:creator>
  <dc:description>Version 6.0 ; Stand: 2012-08-13</dc:description>
  <cp:lastModifiedBy>T9128</cp:lastModifiedBy>
  <cp:revision>22</cp:revision>
  <dcterms:created xsi:type="dcterms:W3CDTF">2012-08-22T13:17:17Z</dcterms:created>
  <dcterms:modified xsi:type="dcterms:W3CDTF">2016-06-28T07:03:22Z</dcterms:modified>
</cp:coreProperties>
</file>