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72" r:id="rId9"/>
    <p:sldId id="265" r:id="rId10"/>
    <p:sldId id="267" r:id="rId11"/>
    <p:sldId id="268" r:id="rId12"/>
  </p:sldIdLst>
  <p:sldSz cx="9144000" cy="5715000" type="screen16x1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39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F506-AA2D-49A8-AF05-0E5475F57E95}" type="datetimeFigureOut">
              <a:rPr lang="hu-HU" smtClean="0"/>
              <a:pPr/>
              <a:t>2013.11.08.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87EC-4189-43D0-A316-29F73736878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F506-AA2D-49A8-AF05-0E5475F57E95}" type="datetimeFigureOut">
              <a:rPr lang="hu-HU" smtClean="0"/>
              <a:pPr/>
              <a:t>2013.11.08.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87EC-4189-43D0-A316-29F73736878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F506-AA2D-49A8-AF05-0E5475F57E95}" type="datetimeFigureOut">
              <a:rPr lang="hu-HU" smtClean="0"/>
              <a:pPr/>
              <a:t>2013.11.08.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87EC-4189-43D0-A316-29F73736878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F506-AA2D-49A8-AF05-0E5475F57E95}" type="datetimeFigureOut">
              <a:rPr lang="hu-HU" smtClean="0"/>
              <a:pPr/>
              <a:t>2013.11.08.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87EC-4189-43D0-A316-29F73736878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F506-AA2D-49A8-AF05-0E5475F57E95}" type="datetimeFigureOut">
              <a:rPr lang="hu-HU" smtClean="0"/>
              <a:pPr/>
              <a:t>2013.11.08.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87EC-4189-43D0-A316-29F73736878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F506-AA2D-49A8-AF05-0E5475F57E95}" type="datetimeFigureOut">
              <a:rPr lang="hu-HU" smtClean="0"/>
              <a:pPr/>
              <a:t>2013.11.08.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87EC-4189-43D0-A316-29F73736878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F506-AA2D-49A8-AF05-0E5475F57E95}" type="datetimeFigureOut">
              <a:rPr lang="hu-HU" smtClean="0"/>
              <a:pPr/>
              <a:t>2013.11.08.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87EC-4189-43D0-A316-29F73736878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F506-AA2D-49A8-AF05-0E5475F57E95}" type="datetimeFigureOut">
              <a:rPr lang="hu-HU" smtClean="0"/>
              <a:pPr/>
              <a:t>2013.11.08.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87EC-4189-43D0-A316-29F73736878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F506-AA2D-49A8-AF05-0E5475F57E95}" type="datetimeFigureOut">
              <a:rPr lang="hu-HU" smtClean="0"/>
              <a:pPr/>
              <a:t>2013.11.08.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87EC-4189-43D0-A316-29F73736878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F506-AA2D-49A8-AF05-0E5475F57E95}" type="datetimeFigureOut">
              <a:rPr lang="hu-HU" smtClean="0"/>
              <a:pPr/>
              <a:t>2013.11.08.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87EC-4189-43D0-A316-29F73736878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F506-AA2D-49A8-AF05-0E5475F57E95}" type="datetimeFigureOut">
              <a:rPr lang="hu-HU" smtClean="0"/>
              <a:pPr/>
              <a:t>2013.11.08.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87EC-4189-43D0-A316-29F73736878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9F506-AA2D-49A8-AF05-0E5475F57E95}" type="datetimeFigureOut">
              <a:rPr lang="hu-HU" smtClean="0"/>
              <a:pPr/>
              <a:t>2013.11.08.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587EC-4189-43D0-A316-29F737368780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2.bin"/><Relationship Id="rId18" Type="http://schemas.openxmlformats.org/officeDocument/2006/relationships/image" Target="../media/image1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8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Elektromosságtan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01316"/>
            <a:ext cx="8229600" cy="43204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600" dirty="0" smtClean="0">
                <a:latin typeface="Arial" pitchFamily="34" charset="0"/>
                <a:cs typeface="Arial" pitchFamily="34" charset="0"/>
              </a:rPr>
              <a:t>a vákuum 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dielektromos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állandója, vagy abszolút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dielektromos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állandó, 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   a pontszerű testet körülvevő közeg relatív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dielektromos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állandója. Néha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permittivitásnak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is mondják nem szabványos kifejezéssel. Ezekkel:</a:t>
            </a:r>
          </a:p>
          <a:p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600" dirty="0" smtClean="0">
                <a:latin typeface="Arial" pitchFamily="34" charset="0"/>
                <a:cs typeface="Arial" pitchFamily="34" charset="0"/>
              </a:rPr>
              <a:t>A különböző közegek relatív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dielektromos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állandója:</a:t>
            </a:r>
            <a:endParaRPr lang="hu-HU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-vákuum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:	</a:t>
            </a:r>
            <a:endParaRPr lang="hu-HU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600" dirty="0" smtClean="0">
                <a:latin typeface="Arial" pitchFamily="34" charset="0"/>
                <a:cs typeface="Arial" pitchFamily="34" charset="0"/>
              </a:rPr>
              <a:t>- gázok: </a:t>
            </a:r>
            <a:endParaRPr lang="hu-HU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600" dirty="0" smtClean="0">
                <a:latin typeface="Arial" pitchFamily="34" charset="0"/>
                <a:cs typeface="Arial" pitchFamily="34" charset="0"/>
              </a:rPr>
              <a:t>- szilárd szigetelő anyagok:</a:t>
            </a:r>
            <a:endParaRPr lang="hu-HU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-víz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:</a:t>
            </a:r>
            <a:endParaRPr lang="hu-HU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600" dirty="0" smtClean="0">
                <a:latin typeface="Arial" pitchFamily="34" charset="0"/>
                <a:cs typeface="Arial" pitchFamily="34" charset="0"/>
              </a:rPr>
              <a:t>- bizonyos kerámiák (ún.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ferroelektromos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anyagok), pl.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báriumtitanát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: </a:t>
            </a:r>
            <a:endParaRPr lang="hu-HU" sz="1600" b="1" dirty="0" smtClean="0">
              <a:latin typeface="Arial" pitchFamily="34" charset="0"/>
              <a:cs typeface="Arial" pitchFamily="34" charset="0"/>
            </a:endParaRPr>
          </a:p>
          <a:p>
            <a:endParaRPr lang="hu-HU" sz="1600" b="1" dirty="0" smtClean="0">
              <a:latin typeface="Arial" pitchFamily="34" charset="0"/>
              <a:cs typeface="Arial" pitchFamily="34" charset="0"/>
            </a:endParaRPr>
          </a:p>
          <a:p>
            <a:endParaRPr lang="hu-H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355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3344889"/>
              </p:ext>
            </p:extLst>
          </p:nvPr>
        </p:nvGraphicFramePr>
        <p:xfrm>
          <a:off x="3563888" y="457200"/>
          <a:ext cx="1625853" cy="4865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1" name="Equation" r:id="rId3" imgW="1307532" imgH="393529" progId="Equation.3">
                  <p:embed/>
                </p:oleObj>
              </mc:Choice>
              <mc:Fallback>
                <p:oleObj name="Equation" r:id="rId3" imgW="1307532" imgH="393529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457200"/>
                        <a:ext cx="1625853" cy="4865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6077335"/>
              </p:ext>
            </p:extLst>
          </p:nvPr>
        </p:nvGraphicFramePr>
        <p:xfrm>
          <a:off x="3995935" y="2065412"/>
          <a:ext cx="1105189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2" name="Equation" r:id="rId5" imgW="939600" imgH="431640" progId="Equation.3">
                  <p:embed/>
                </p:oleObj>
              </mc:Choice>
              <mc:Fallback>
                <p:oleObj name="Equation" r:id="rId5" imgW="93960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5" y="2065412"/>
                        <a:ext cx="1105189" cy="504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355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3791169"/>
              </p:ext>
            </p:extLst>
          </p:nvPr>
        </p:nvGraphicFramePr>
        <p:xfrm>
          <a:off x="1547664" y="2929508"/>
          <a:ext cx="488402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3" name="Equation" r:id="rId7" imgW="368140" imgH="215806" progId="Equation.3">
                  <p:embed/>
                </p:oleObj>
              </mc:Choice>
              <mc:Fallback>
                <p:oleObj name="Equation" r:id="rId7" imgW="368140" imgH="215806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2929508"/>
                        <a:ext cx="488402" cy="2880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355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4191768"/>
              </p:ext>
            </p:extLst>
          </p:nvPr>
        </p:nvGraphicFramePr>
        <p:xfrm>
          <a:off x="1475656" y="3217540"/>
          <a:ext cx="948105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4" name="Equation" r:id="rId9" imgW="749300" imgH="228600" progId="Equation.3">
                  <p:embed/>
                </p:oleObj>
              </mc:Choice>
              <mc:Fallback>
                <p:oleObj name="Equation" r:id="rId9" imgW="74930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3217540"/>
                        <a:ext cx="948105" cy="2880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356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9037096"/>
              </p:ext>
            </p:extLst>
          </p:nvPr>
        </p:nvGraphicFramePr>
        <p:xfrm>
          <a:off x="3131840" y="3489319"/>
          <a:ext cx="889142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5" name="Equation" r:id="rId11" imgW="672808" imgH="215806" progId="Equation.3">
                  <p:embed/>
                </p:oleObj>
              </mc:Choice>
              <mc:Fallback>
                <p:oleObj name="Equation" r:id="rId11" imgW="672808" imgH="215806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3489319"/>
                        <a:ext cx="889142" cy="2880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356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2906643"/>
              </p:ext>
            </p:extLst>
          </p:nvPr>
        </p:nvGraphicFramePr>
        <p:xfrm>
          <a:off x="1043608" y="3777351"/>
          <a:ext cx="601110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6" name="Equation" r:id="rId13" imgW="457002" imgH="215806" progId="Equation.3">
                  <p:embed/>
                </p:oleObj>
              </mc:Choice>
              <mc:Fallback>
                <p:oleObj name="Equation" r:id="rId13" imgW="457002" imgH="215806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3777351"/>
                        <a:ext cx="601110" cy="2880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356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264460"/>
              </p:ext>
            </p:extLst>
          </p:nvPr>
        </p:nvGraphicFramePr>
        <p:xfrm>
          <a:off x="6948264" y="4009628"/>
          <a:ext cx="1522913" cy="291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7" name="Equation" r:id="rId15" imgW="1143000" imgH="215640" progId="Equation.3">
                  <p:embed/>
                </p:oleObj>
              </mc:Choice>
              <mc:Fallback>
                <p:oleObj name="Equation" r:id="rId15" imgW="1143000" imgH="2156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264" y="4009628"/>
                        <a:ext cx="1522913" cy="2910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um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149550"/>
              </p:ext>
            </p:extLst>
          </p:nvPr>
        </p:nvGraphicFramePr>
        <p:xfrm>
          <a:off x="6948264" y="1201316"/>
          <a:ext cx="21907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8" name="Equation" r:id="rId17" imgW="164880" imgH="215640" progId="Equation.3">
                  <p:embed/>
                </p:oleObj>
              </mc:Choice>
              <mc:Fallback>
                <p:oleObj name="Equation" r:id="rId17" imgW="16488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264" y="1201316"/>
                        <a:ext cx="219075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Belátható, hogy elektrosztatikus esetben egy vezető anyag belsejében (vezető anyag az, amelyben a töltéseket hordozó részecskék, az ún. töltéshordozók szabadon, ellenállás nélkül mozoghatnak) a villamos térerősség zérus, s a rávitt töltéshordozók a felületen helyezkednek el (úgy, hogy a felületi töltéssűrűség annál nagyobb, minél kisebb a felület görbületi sugara). Ez nemcsak tömör vezetőre, hanem egy zárt, vezetőanyagból készült, doboz belsejére is igaz, s ezért annak belsejére a villamos mező nem hatol be. Ezért fémburkolattal (villamos árnyékolással) ellátott eszközök érzéketlenek a külső villamos tér változásaira. Bizonyos fokig még a mágneses terekre is.</a:t>
            </a:r>
            <a:endParaRPr lang="hu-HU" sz="1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hu-HU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Bevezetés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5122" name="Picture 2" descr="http://www.ize.hu/_files/pics/00012/000129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5212"/>
            <a:ext cx="2799217" cy="2462040"/>
          </a:xfrm>
          <a:prstGeom prst="rect">
            <a:avLst/>
          </a:prstGeom>
          <a:noFill/>
        </p:spPr>
      </p:pic>
      <p:pic>
        <p:nvPicPr>
          <p:cNvPr id="5124" name="Picture 4" descr="http://static.saxon.hu/losz_new/pics/description/large/15/15302_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03640" y="625252"/>
            <a:ext cx="3240360" cy="2271593"/>
          </a:xfrm>
          <a:prstGeom prst="rect">
            <a:avLst/>
          </a:prstGeom>
          <a:noFill/>
        </p:spPr>
      </p:pic>
      <p:pic>
        <p:nvPicPr>
          <p:cNvPr id="5126" name="Picture 6" descr="http://www.webgimi.hu/images/din/6_108_454_pic_elektromossag_kepek_fizikaikon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2857500"/>
            <a:ext cx="2664296" cy="2664297"/>
          </a:xfrm>
          <a:prstGeom prst="rect">
            <a:avLst/>
          </a:prstGeom>
          <a:noFill/>
        </p:spPr>
      </p:pic>
      <p:pic>
        <p:nvPicPr>
          <p:cNvPr id="5128" name="Picture 8" descr="http://zoldtechnologia.hu/wp-content/uploads/2010/12/villam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6096" y="2934072"/>
            <a:ext cx="3707904" cy="2780928"/>
          </a:xfrm>
          <a:prstGeom prst="rect">
            <a:avLst/>
          </a:prstGeom>
          <a:noFill/>
        </p:spPr>
      </p:pic>
      <p:pic>
        <p:nvPicPr>
          <p:cNvPr id="5130" name="Picture 10" descr="http://pctrs.network.hu/clubpicture/1/2/9/7/_/hazi_elektromossag_1297337_178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55776" y="1489348"/>
            <a:ext cx="3810000" cy="304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Elektrosztatika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>
                <a:latin typeface="Arial" pitchFamily="34" charset="0"/>
                <a:cs typeface="Arial" pitchFamily="34" charset="0"/>
              </a:rPr>
              <a:t>Az elektrosztatikus mező alaptulajdonságai</a:t>
            </a:r>
            <a:endParaRPr lang="hu-H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1600" dirty="0">
                <a:latin typeface="Arial" pitchFamily="34" charset="0"/>
                <a:cs typeface="Arial" pitchFamily="34" charset="0"/>
              </a:rPr>
              <a:t>Már a régi görögök észrevették, hogy ha borostyánt bőrhöz dörgölték, utána a juhok szőrét magához vonzotta, majd elengedte. Nagyon sok jelenséget fedeztek fel, melyek magyarázata az alábbi elemi kísérletre vezethető vissza.</a:t>
            </a:r>
          </a:p>
          <a:p>
            <a:pPr marL="0" indent="0">
              <a:buNone/>
            </a:pPr>
            <a:endParaRPr lang="hu-HU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600" b="1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hu-HU" sz="1600" b="1" dirty="0">
                <a:latin typeface="Arial" pitchFamily="34" charset="0"/>
                <a:cs typeface="Arial" pitchFamily="34" charset="0"/>
              </a:rPr>
              <a:t>villamos töltés</a:t>
            </a:r>
          </a:p>
          <a:p>
            <a:pPr marL="0" indent="0">
              <a:buNone/>
            </a:pPr>
            <a:r>
              <a:rPr lang="hu-HU" sz="1600" b="1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r>
              <a:rPr lang="hu-HU" sz="1600" dirty="0">
                <a:latin typeface="Arial" pitchFamily="34" charset="0"/>
                <a:cs typeface="Arial" pitchFamily="34" charset="0"/>
              </a:rPr>
              <a:t>Ha két, különböző anyagi minőséggel rendelkező testet összeérintünk, a bennük levő, szabad mozgásra képes elektronok koncentrációja nem egyezik meg, következésképpen a koncentrációkülönbségek kiegyenlítődésre való törekvése miatt a nagyobb koncentrációjú testről elektronok mennek át a kisebb elektronkoncentrációjú 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testre. 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Az egyik anyagon elektron felesleg, a másikon hiány lép fel.</a:t>
            </a:r>
          </a:p>
          <a:p>
            <a:endParaRPr lang="hu-HU" sz="1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2771800" y="4297662"/>
            <a:ext cx="3667125" cy="1008085"/>
            <a:chOff x="2088" y="5586"/>
            <a:chExt cx="5775" cy="1587"/>
          </a:xfrm>
        </p:grpSpPr>
        <p:sp>
          <p:nvSpPr>
            <p:cNvPr id="1027" name="Text Box 3"/>
            <p:cNvSpPr txBox="1">
              <a:spLocks noChangeArrowheads="1"/>
            </p:cNvSpPr>
            <p:nvPr/>
          </p:nvSpPr>
          <p:spPr bwMode="auto">
            <a:xfrm>
              <a:off x="2907" y="5586"/>
              <a:ext cx="1215" cy="4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n</a:t>
              </a:r>
              <a:r>
                <a:rPr kumimoji="0" lang="hu-HU" sz="11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1 </a:t>
              </a:r>
              <a:r>
                <a:rPr kumimoji="0" lang="hu-H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&gt; n</a:t>
              </a:r>
              <a:r>
                <a:rPr kumimoji="0" lang="hu-HU" sz="11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2148" y="6171"/>
              <a:ext cx="1080" cy="63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3273" y="6171"/>
              <a:ext cx="1080" cy="63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5643" y="6156"/>
              <a:ext cx="2220" cy="61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31" name="Line 7"/>
            <p:cNvSpPr>
              <a:spLocks noChangeShapeType="1"/>
            </p:cNvSpPr>
            <p:nvPr/>
          </p:nvSpPr>
          <p:spPr bwMode="auto">
            <a:xfrm>
              <a:off x="4683" y="6486"/>
              <a:ext cx="4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32" name="Text Box 8"/>
            <p:cNvSpPr txBox="1">
              <a:spLocks noChangeArrowheads="1"/>
            </p:cNvSpPr>
            <p:nvPr/>
          </p:nvSpPr>
          <p:spPr bwMode="auto">
            <a:xfrm>
              <a:off x="2088" y="6171"/>
              <a:ext cx="720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1.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3" name="Text Box 9"/>
            <p:cNvSpPr txBox="1">
              <a:spLocks noChangeArrowheads="1"/>
            </p:cNvSpPr>
            <p:nvPr/>
          </p:nvSpPr>
          <p:spPr bwMode="auto">
            <a:xfrm>
              <a:off x="3888" y="6156"/>
              <a:ext cx="600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2.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4" name="Text Box 10"/>
            <p:cNvSpPr txBox="1">
              <a:spLocks noChangeArrowheads="1"/>
            </p:cNvSpPr>
            <p:nvPr/>
          </p:nvSpPr>
          <p:spPr bwMode="auto">
            <a:xfrm>
              <a:off x="6734" y="6063"/>
              <a:ext cx="684" cy="1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hu-HU" sz="900" b="0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cs typeface="Arial" pitchFamily="34" charset="0"/>
                </a:rPr>
                <a:t>e </a:t>
              </a:r>
              <a:r>
                <a:rPr kumimoji="0" lang="hu-HU" sz="900" b="0" i="0" u="none" strike="noStrike" cap="none" normalizeH="0" baseline="0" dirty="0" err="1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cs typeface="Arial" pitchFamily="34" charset="0"/>
                </a:rPr>
                <a:t>e</a:t>
              </a:r>
              <a:endParaRPr kumimoji="0" lang="hu-HU" sz="9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hu-HU" sz="900" b="0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cs typeface="Arial" pitchFamily="34" charset="0"/>
                </a:rPr>
                <a:t>e </a:t>
              </a:r>
              <a:r>
                <a:rPr kumimoji="0" lang="hu-HU" sz="900" b="0" i="0" u="none" strike="noStrike" cap="none" normalizeH="0" baseline="0" dirty="0" err="1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cs typeface="Arial" pitchFamily="34" charset="0"/>
                </a:rPr>
                <a:t>e</a:t>
              </a:r>
              <a:endParaRPr kumimoji="0" lang="hu-HU" sz="9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hu-HU" sz="900" b="0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cs typeface="Arial" pitchFamily="34" charset="0"/>
                </a:rPr>
                <a:t>e </a:t>
              </a:r>
              <a:r>
                <a:rPr kumimoji="0" lang="hu-HU" sz="900" b="0" i="0" u="none" strike="noStrike" cap="none" normalizeH="0" baseline="0" dirty="0" err="1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cs typeface="Arial" pitchFamily="34" charset="0"/>
                </a:rPr>
                <a:t>e</a:t>
              </a: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35" name="Group 11"/>
            <p:cNvGrpSpPr>
              <a:grpSpLocks/>
            </p:cNvGrpSpPr>
            <p:nvPr/>
          </p:nvGrpSpPr>
          <p:grpSpPr bwMode="auto">
            <a:xfrm>
              <a:off x="6307" y="6243"/>
              <a:ext cx="345" cy="465"/>
              <a:chOff x="5820" y="5640"/>
              <a:chExt cx="345" cy="465"/>
            </a:xfrm>
          </p:grpSpPr>
          <p:sp>
            <p:nvSpPr>
              <p:cNvPr id="1036" name="Oval 12"/>
              <p:cNvSpPr>
                <a:spLocks noChangeArrowheads="1"/>
              </p:cNvSpPr>
              <p:nvPr/>
            </p:nvSpPr>
            <p:spPr bwMode="auto">
              <a:xfrm>
                <a:off x="5820" y="5640"/>
                <a:ext cx="135" cy="12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037" name="Oval 13"/>
              <p:cNvSpPr>
                <a:spLocks noChangeArrowheads="1"/>
              </p:cNvSpPr>
              <p:nvPr/>
            </p:nvSpPr>
            <p:spPr bwMode="auto">
              <a:xfrm>
                <a:off x="5820" y="5805"/>
                <a:ext cx="135" cy="12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038" name="Oval 14"/>
              <p:cNvSpPr>
                <a:spLocks noChangeArrowheads="1"/>
              </p:cNvSpPr>
              <p:nvPr/>
            </p:nvSpPr>
            <p:spPr bwMode="auto">
              <a:xfrm>
                <a:off x="5820" y="5985"/>
                <a:ext cx="135" cy="12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039" name="Oval 15"/>
              <p:cNvSpPr>
                <a:spLocks noChangeArrowheads="1"/>
              </p:cNvSpPr>
              <p:nvPr/>
            </p:nvSpPr>
            <p:spPr bwMode="auto">
              <a:xfrm>
                <a:off x="6030" y="5640"/>
                <a:ext cx="135" cy="12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040" name="Oval 16"/>
              <p:cNvSpPr>
                <a:spLocks noChangeArrowheads="1"/>
              </p:cNvSpPr>
              <p:nvPr/>
            </p:nvSpPr>
            <p:spPr bwMode="auto">
              <a:xfrm>
                <a:off x="6030" y="5805"/>
                <a:ext cx="135" cy="12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041" name="Oval 17"/>
              <p:cNvSpPr>
                <a:spLocks noChangeArrowheads="1"/>
              </p:cNvSpPr>
              <p:nvPr/>
            </p:nvSpPr>
            <p:spPr bwMode="auto">
              <a:xfrm>
                <a:off x="6030" y="5985"/>
                <a:ext cx="135" cy="12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</p:grpSp>
        <p:sp>
          <p:nvSpPr>
            <p:cNvPr id="1042" name="Line 18"/>
            <p:cNvSpPr>
              <a:spLocks noChangeShapeType="1"/>
            </p:cNvSpPr>
            <p:nvPr/>
          </p:nvSpPr>
          <p:spPr bwMode="auto">
            <a:xfrm>
              <a:off x="6757" y="6168"/>
              <a:ext cx="0" cy="6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625252"/>
            <a:ext cx="8229600" cy="45483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600" dirty="0">
                <a:latin typeface="Arial" pitchFamily="34" charset="0"/>
                <a:cs typeface="Arial" pitchFamily="34" charset="0"/>
              </a:rPr>
              <a:t>Hirtelen szétválasztva a két testet az elektronok visszamennének az eredeti helyzetükbe, de nem mindegyiknek sikerül, mert a sebességük nem végtelen, ezért az 1-ben elektronhiány, a 2-ban elektronfelesleg keletkezik (marad). Ez a jelenség könnyen megfigyelhető két különböző fémlap összeérintése és hirtelen szétrántása esetében.</a:t>
            </a:r>
            <a:endParaRPr lang="hu-HU" sz="16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600" dirty="0">
                <a:latin typeface="Arial" pitchFamily="34" charset="0"/>
                <a:cs typeface="Arial" pitchFamily="34" charset="0"/>
              </a:rPr>
              <a:t>Ha egy testen elektron felesleg, vagy elektron hiány mutatható ki, akkor azt mondjuk, hogy villamos (elektromos) töltése van.</a:t>
            </a:r>
            <a:endParaRPr lang="hu-HU" sz="16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600" dirty="0" smtClean="0">
                <a:latin typeface="Arial" pitchFamily="34" charset="0"/>
                <a:cs typeface="Arial" pitchFamily="34" charset="0"/>
              </a:rPr>
              <a:t>Elektron 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felesleg: negatív elektromos töltés</a:t>
            </a:r>
            <a:endParaRPr lang="hu-HU" sz="16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600" dirty="0">
                <a:latin typeface="Arial" pitchFamily="34" charset="0"/>
                <a:cs typeface="Arial" pitchFamily="34" charset="0"/>
              </a:rPr>
              <a:t>Elektron hiány: pozitív elektromos töltés</a:t>
            </a:r>
            <a:endParaRPr lang="hu-HU" sz="16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600" dirty="0">
                <a:latin typeface="Arial" pitchFamily="34" charset="0"/>
                <a:cs typeface="Arial" pitchFamily="34" charset="0"/>
              </a:rPr>
              <a:t> </a:t>
            </a:r>
            <a:endParaRPr lang="hu-HU" sz="16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600" dirty="0">
                <a:latin typeface="Arial" pitchFamily="34" charset="0"/>
                <a:cs typeface="Arial" pitchFamily="34" charset="0"/>
              </a:rPr>
              <a:t>Az elektromos töltés jele: 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Q</a:t>
            </a:r>
          </a:p>
          <a:p>
            <a:pPr marL="0" indent="0">
              <a:buNone/>
            </a:pPr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600" dirty="0" smtClean="0">
                <a:latin typeface="Arial" pitchFamily="34" charset="0"/>
                <a:cs typeface="Arial" pitchFamily="34" charset="0"/>
              </a:rPr>
              <a:t>Mértékegysége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: C (Coulomb). Másként: 1 C=1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As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. Ennek nagyságát mutatja, hogy 1 elektron töltése:  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	e 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= -1,6</a:t>
            </a:r>
            <a:r>
              <a:rPr lang="hu-HU" sz="1600" baseline="-25000" dirty="0">
                <a:latin typeface="Arial" pitchFamily="34" charset="0"/>
                <a:cs typeface="Arial" pitchFamily="34" charset="0"/>
              </a:rPr>
              <a:t>*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10</a:t>
            </a:r>
            <a:r>
              <a:rPr lang="hu-HU" sz="1600" baseline="30000" dirty="0">
                <a:latin typeface="Arial" pitchFamily="34" charset="0"/>
                <a:cs typeface="Arial" pitchFamily="34" charset="0"/>
              </a:rPr>
              <a:t>-19 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C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600" dirty="0" smtClean="0">
                <a:latin typeface="Arial" pitchFamily="34" charset="0"/>
                <a:cs typeface="Arial" pitchFamily="34" charset="0"/>
              </a:rPr>
              <a:t>Az 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elektrosztatika alapvetően olyan jelenségekkel foglalkozik, amelyek esetében a villamos töltés és a belőle származtatott mennyiségek időben nem változnak.</a:t>
            </a:r>
            <a:endParaRPr lang="hu-HU" sz="1600" b="1" dirty="0">
              <a:latin typeface="Arial" pitchFamily="34" charset="0"/>
              <a:cs typeface="Arial" pitchFamily="34" charset="0"/>
            </a:endParaRPr>
          </a:p>
          <a:p>
            <a:endParaRPr lang="hu-HU" sz="16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u-HU" sz="1600" b="1" dirty="0">
              <a:latin typeface="Arial" pitchFamily="34" charset="0"/>
              <a:cs typeface="Arial" pitchFamily="34" charset="0"/>
            </a:endParaRPr>
          </a:p>
          <a:p>
            <a:endParaRPr lang="hu-HU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hu-HU" sz="2400" dirty="0"/>
              <a:t>. A villamos  (elektromos) mező és a térerősség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333500"/>
            <a:ext cx="8219256" cy="3771636"/>
          </a:xfrm>
        </p:spPr>
        <p:txBody>
          <a:bodyPr>
            <a:noAutofit/>
          </a:bodyPr>
          <a:lstStyle/>
          <a:p>
            <a:pPr marL="2776538" indent="0">
              <a:buNone/>
            </a:pPr>
            <a:r>
              <a:rPr lang="hu-HU" sz="1600" dirty="0">
                <a:latin typeface="Arial" pitchFamily="34" charset="0"/>
                <a:cs typeface="Arial" pitchFamily="34" charset="0"/>
              </a:rPr>
              <a:t>A tapasztalok szerint, ha van a térben egy Q töltés, és létrehozunk 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egy 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másikat (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Q</a:t>
            </a:r>
            <a:r>
              <a:rPr lang="hu-HU" sz="1600" baseline="-25000" dirty="0" err="1">
                <a:latin typeface="Arial" pitchFamily="34" charset="0"/>
                <a:cs typeface="Arial" pitchFamily="34" charset="0"/>
              </a:rPr>
              <a:t>p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), akkor az előző már a létrehozás pillanatában hat az újra. Ez csak úgy lehetséges, hogy az első töltés hatása valamilyen módon mindenütt jelen van.</a:t>
            </a:r>
            <a:endParaRPr lang="hu-HU" sz="1600" b="1" dirty="0">
              <a:latin typeface="Arial" pitchFamily="34" charset="0"/>
              <a:cs typeface="Arial" pitchFamily="34" charset="0"/>
            </a:endParaRPr>
          </a:p>
          <a:p>
            <a:pPr marL="2776538" indent="0">
              <a:buNone/>
            </a:pPr>
            <a:endParaRPr lang="hu-HU" sz="600" b="1" dirty="0" smtClean="0">
              <a:latin typeface="Arial" pitchFamily="34" charset="0"/>
              <a:cs typeface="Arial" pitchFamily="34" charset="0"/>
            </a:endParaRPr>
          </a:p>
          <a:p>
            <a:pPr marL="2776538" indent="0">
              <a:buNone/>
            </a:pPr>
            <a:r>
              <a:rPr lang="hu-HU" sz="1600" b="1" dirty="0" smtClean="0">
                <a:latin typeface="Arial" pitchFamily="34" charset="0"/>
                <a:cs typeface="Arial" pitchFamily="34" charset="0"/>
              </a:rPr>
              <a:t>Úgy </a:t>
            </a:r>
            <a:r>
              <a:rPr lang="hu-HU" sz="1600" b="1" dirty="0">
                <a:latin typeface="Arial" pitchFamily="34" charset="0"/>
                <a:cs typeface="Arial" pitchFamily="34" charset="0"/>
              </a:rPr>
              <a:t>mondjuk: maga körül elektromos teret (mezőt) hoz létre keletkezése pillanatában</a:t>
            </a:r>
            <a:r>
              <a:rPr lang="hu-HU" sz="1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776538" indent="0">
              <a:buNone/>
            </a:pPr>
            <a:endParaRPr lang="hu-HU" sz="600" dirty="0" smtClean="0">
              <a:latin typeface="Arial" pitchFamily="34" charset="0"/>
              <a:cs typeface="Arial" pitchFamily="34" charset="0"/>
            </a:endParaRPr>
          </a:p>
          <a:p>
            <a:pPr marL="2776538" indent="0">
              <a:buNone/>
            </a:pPr>
            <a:r>
              <a:rPr lang="hu-HU" sz="16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mezőt (teret) az egységnyi pozitív töltésre ható erővel, a mezőerősséggel (térerősséggel) jellemezük. Az 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ábra 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egy pozitív Q töltés által egy pozitív próbatöltésre ható erőket szemléltettük nyilakkal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776538" indent="0">
              <a:buNone/>
            </a:pPr>
            <a:endParaRPr lang="hu-HU" sz="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600" dirty="0">
                <a:latin typeface="Arial" pitchFamily="34" charset="0"/>
                <a:cs typeface="Arial" pitchFamily="34" charset="0"/>
              </a:rPr>
              <a:t>A villamos mezőt (teret) az egységnyi pozitív próbatöltésre ható erővel, a </a:t>
            </a:r>
            <a:r>
              <a:rPr lang="hu-HU" sz="1600" b="1" dirty="0">
                <a:latin typeface="Arial" pitchFamily="34" charset="0"/>
                <a:cs typeface="Arial" pitchFamily="34" charset="0"/>
              </a:rPr>
              <a:t>villamos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(elektromos) </a:t>
            </a:r>
            <a:r>
              <a:rPr lang="hu-HU" sz="1600" b="1" dirty="0">
                <a:latin typeface="Arial" pitchFamily="34" charset="0"/>
                <a:cs typeface="Arial" pitchFamily="34" charset="0"/>
              </a:rPr>
              <a:t>térerősség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gel jellemezzük:</a:t>
            </a:r>
            <a:endParaRPr lang="hu-HU" sz="1600" b="1" dirty="0">
              <a:latin typeface="Arial" pitchFamily="34" charset="0"/>
              <a:cs typeface="Arial" pitchFamily="34" charset="0"/>
            </a:endParaRPr>
          </a:p>
          <a:p>
            <a:endParaRPr lang="hu-HU" sz="1600" b="1" dirty="0">
              <a:latin typeface="Arial" pitchFamily="34" charset="0"/>
              <a:cs typeface="Arial" pitchFamily="34" charset="0"/>
            </a:endParaRPr>
          </a:p>
          <a:p>
            <a:endParaRPr lang="hu-HU" sz="1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725091" y="1657375"/>
            <a:ext cx="2286000" cy="1333500"/>
            <a:chOff x="2115" y="6180"/>
            <a:chExt cx="3600" cy="2100"/>
          </a:xfrm>
        </p:grpSpPr>
        <p:sp>
          <p:nvSpPr>
            <p:cNvPr id="2052" name="Oval 4"/>
            <p:cNvSpPr>
              <a:spLocks noChangeArrowheads="1"/>
            </p:cNvSpPr>
            <p:nvPr/>
          </p:nvSpPr>
          <p:spPr bwMode="auto">
            <a:xfrm>
              <a:off x="2115" y="6180"/>
              <a:ext cx="795" cy="81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053" name="Oval 5"/>
            <p:cNvSpPr>
              <a:spLocks noChangeArrowheads="1"/>
            </p:cNvSpPr>
            <p:nvPr/>
          </p:nvSpPr>
          <p:spPr bwMode="auto">
            <a:xfrm>
              <a:off x="3195" y="7200"/>
              <a:ext cx="795" cy="81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054" name="Text Box 6"/>
            <p:cNvSpPr txBox="1">
              <a:spLocks noChangeArrowheads="1"/>
            </p:cNvSpPr>
            <p:nvPr/>
          </p:nvSpPr>
          <p:spPr bwMode="auto">
            <a:xfrm>
              <a:off x="2220" y="6360"/>
              <a:ext cx="645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Q </a:t>
              </a:r>
              <a:r>
                <a:rPr kumimoji="0" lang="hu-HU" sz="11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+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5" name="Text Box 7"/>
            <p:cNvSpPr txBox="1">
              <a:spLocks noChangeArrowheads="1"/>
            </p:cNvSpPr>
            <p:nvPr/>
          </p:nvSpPr>
          <p:spPr bwMode="auto">
            <a:xfrm>
              <a:off x="3300" y="7365"/>
              <a:ext cx="660" cy="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1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Q</a:t>
              </a:r>
              <a:r>
                <a:rPr kumimoji="0" lang="hu-HU" sz="1100" b="0" i="0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</a:t>
              </a:r>
              <a:r>
                <a:rPr kumimoji="0" lang="hu-HU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+</a:t>
              </a: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056" name="Group 8"/>
            <p:cNvGrpSpPr>
              <a:grpSpLocks/>
            </p:cNvGrpSpPr>
            <p:nvPr/>
          </p:nvGrpSpPr>
          <p:grpSpPr bwMode="auto">
            <a:xfrm>
              <a:off x="2865" y="6870"/>
              <a:ext cx="420" cy="420"/>
              <a:chOff x="2790" y="6870"/>
              <a:chExt cx="420" cy="420"/>
            </a:xfrm>
          </p:grpSpPr>
          <p:sp>
            <p:nvSpPr>
              <p:cNvPr id="2057" name="Line 9"/>
              <p:cNvSpPr>
                <a:spLocks noChangeShapeType="1"/>
              </p:cNvSpPr>
              <p:nvPr/>
            </p:nvSpPr>
            <p:spPr bwMode="auto">
              <a:xfrm>
                <a:off x="2790" y="6870"/>
                <a:ext cx="420" cy="4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2058" name="Line 10"/>
              <p:cNvSpPr>
                <a:spLocks noChangeShapeType="1"/>
              </p:cNvSpPr>
              <p:nvPr/>
            </p:nvSpPr>
            <p:spPr bwMode="auto">
              <a:xfrm>
                <a:off x="3000" y="7080"/>
                <a:ext cx="105" cy="10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2059" name="Line 11"/>
              <p:cNvSpPr>
                <a:spLocks noChangeShapeType="1"/>
              </p:cNvSpPr>
              <p:nvPr/>
            </p:nvSpPr>
            <p:spPr bwMode="auto">
              <a:xfrm>
                <a:off x="2895" y="6975"/>
                <a:ext cx="105" cy="10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</p:grpSp>
        <p:grpSp>
          <p:nvGrpSpPr>
            <p:cNvPr id="2060" name="Group 12"/>
            <p:cNvGrpSpPr>
              <a:grpSpLocks/>
            </p:cNvGrpSpPr>
            <p:nvPr/>
          </p:nvGrpSpPr>
          <p:grpSpPr bwMode="auto">
            <a:xfrm>
              <a:off x="3960" y="7860"/>
              <a:ext cx="420" cy="420"/>
              <a:chOff x="2790" y="6870"/>
              <a:chExt cx="420" cy="420"/>
            </a:xfrm>
          </p:grpSpPr>
          <p:sp>
            <p:nvSpPr>
              <p:cNvPr id="2061" name="Line 13"/>
              <p:cNvSpPr>
                <a:spLocks noChangeShapeType="1"/>
              </p:cNvSpPr>
              <p:nvPr/>
            </p:nvSpPr>
            <p:spPr bwMode="auto">
              <a:xfrm>
                <a:off x="2790" y="6870"/>
                <a:ext cx="420" cy="4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2062" name="Line 14"/>
              <p:cNvSpPr>
                <a:spLocks noChangeShapeType="1"/>
              </p:cNvSpPr>
              <p:nvPr/>
            </p:nvSpPr>
            <p:spPr bwMode="auto">
              <a:xfrm>
                <a:off x="3000" y="7080"/>
                <a:ext cx="105" cy="10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2063" name="Line 15"/>
              <p:cNvSpPr>
                <a:spLocks noChangeShapeType="1"/>
              </p:cNvSpPr>
              <p:nvPr/>
            </p:nvSpPr>
            <p:spPr bwMode="auto">
              <a:xfrm>
                <a:off x="2895" y="6975"/>
                <a:ext cx="105" cy="10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</p:grpSp>
        <p:sp>
          <p:nvSpPr>
            <p:cNvPr id="2064" name="Text Box 16"/>
            <p:cNvSpPr txBox="1">
              <a:spLocks noChangeArrowheads="1"/>
            </p:cNvSpPr>
            <p:nvPr/>
          </p:nvSpPr>
          <p:spPr bwMode="auto">
            <a:xfrm>
              <a:off x="4200" y="7680"/>
              <a:ext cx="1515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próbatöltés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06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7590239"/>
              </p:ext>
            </p:extLst>
          </p:nvPr>
        </p:nvGraphicFramePr>
        <p:xfrm>
          <a:off x="4593353" y="4873724"/>
          <a:ext cx="504056" cy="526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Equation" r:id="rId3" imgW="431613" imgH="444307" progId="Equation.3">
                  <p:embed/>
                </p:oleObj>
              </mc:Choice>
              <mc:Fallback>
                <p:oleObj name="Equation" r:id="rId3" imgW="431613" imgH="444307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3353" y="4873724"/>
                        <a:ext cx="504056" cy="5264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06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3889972"/>
              </p:ext>
            </p:extLst>
          </p:nvPr>
        </p:nvGraphicFramePr>
        <p:xfrm>
          <a:off x="6686417" y="4873724"/>
          <a:ext cx="1586963" cy="563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Equation" r:id="rId5" imgW="1180588" imgH="418918" progId="Equation.3">
                  <p:embed/>
                </p:oleObj>
              </mc:Choice>
              <mc:Fallback>
                <p:oleObj name="Equation" r:id="rId5" imgW="1180588" imgH="418918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6417" y="4873724"/>
                        <a:ext cx="1586963" cy="5631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769268"/>
            <a:ext cx="8003232" cy="44798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hu-HU" sz="1600" dirty="0">
                <a:latin typeface="Arial" pitchFamily="34" charset="0"/>
                <a:cs typeface="Arial" pitchFamily="34" charset="0"/>
              </a:rPr>
              <a:t>A villamos mezőt mezővonalakkal (erővonalakkal) szemléltethetjük. Ennek alapja az, hogy ha egy papírlapra apró, szigetelő porszemcséket (pl.: </a:t>
            </a:r>
            <a:r>
              <a:rPr lang="hu-HU" sz="1600" dirty="0" err="1">
                <a:latin typeface="Arial" pitchFamily="34" charset="0"/>
                <a:cs typeface="Arial" pitchFamily="34" charset="0"/>
              </a:rPr>
              <a:t>likopódium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port) szórunk, és a lap alá egy villamosan töltött testet helyezünk, akkor a porszemcsék vonalak mentén rendeződnek el. Ezek alapján kézenfekvő a villamos teret vonalakkal, vagy ahogyan ma hívjuk ezeket, erővonalakkal (mezővonalakkal) szemléltetni. Természetesen a villamos mezőt végtelen sok vonallal szemléltethetjük, hiszen a tér mindenütt ott van. A tér erősségével arányosan célszerű felvenni az erővonalak sűrűségét. Legyen tehát az egységnyi felületen merőlegesen „áthaladó” erővonalak (mezővonalak) száma egyenlő a térerősség adott felületen, pontban mérhető értékének abszolút értéke! </a:t>
            </a:r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hu-H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AutoShape 1" descr="http://www.mozaweb.hu/course/fizika_10/jpg_big/f10_75.jp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635896" y="1333500"/>
            <a:ext cx="5050904" cy="37716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1600" dirty="0">
                <a:latin typeface="Arial" pitchFamily="34" charset="0"/>
                <a:cs typeface="Arial" pitchFamily="34" charset="0"/>
              </a:rPr>
              <a:t>A mezővonalak pozitív töltéseken erednek és negatív töltéseken végződnek. Önmagukban zárt mezővonalak nincsenek.</a:t>
            </a:r>
            <a:endParaRPr lang="hu-HU" sz="16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600" b="1" dirty="0">
                <a:latin typeface="Arial" pitchFamily="34" charset="0"/>
                <a:cs typeface="Arial" pitchFamily="34" charset="0"/>
              </a:rPr>
              <a:t>A villamos mező forrásos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(forrás: pozitív, nyelő: negatív töltés) </a:t>
            </a:r>
            <a:r>
              <a:rPr lang="hu-HU" sz="1600" b="1" dirty="0">
                <a:latin typeface="Arial" pitchFamily="34" charset="0"/>
                <a:cs typeface="Arial" pitchFamily="34" charset="0"/>
              </a:rPr>
              <a:t>és örvénymentes vektortér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 (örvénymentes: nincsenek önmagukba zárt mezővonalak).</a:t>
            </a:r>
            <a:endParaRPr lang="hu-HU" sz="16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600" dirty="0">
                <a:latin typeface="Arial" pitchFamily="34" charset="0"/>
                <a:cs typeface="Arial" pitchFamily="34" charset="0"/>
              </a:rPr>
              <a:t> </a:t>
            </a:r>
            <a:endParaRPr lang="hu-HU" sz="16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600" b="1" dirty="0">
                <a:latin typeface="Arial" pitchFamily="34" charset="0"/>
                <a:cs typeface="Arial" pitchFamily="34" charset="0"/>
              </a:rPr>
              <a:t>Ha a két, ellenkező előjelű ponttöltés abszolút értéke megegyezik, villamos dipólusról, vagy dipólról beszélünk</a:t>
            </a:r>
            <a:endParaRPr lang="hu-HU" sz="1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hu-HU" sz="1600" dirty="0"/>
          </a:p>
        </p:txBody>
      </p:sp>
      <p:pic>
        <p:nvPicPr>
          <p:cNvPr id="4" name="Picture 6" descr="http://vili.pmmf.hu/jegyzet/elektrom/Image11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940" y="1777380"/>
            <a:ext cx="2404441" cy="23042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6972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hu-HU" sz="2000" b="1" dirty="0" smtClean="0">
                <a:latin typeface="Arial" pitchFamily="34" charset="0"/>
                <a:cs typeface="Arial" pitchFamily="34" charset="0"/>
              </a:rPr>
              <a:t>Pontszerű töltés elektromos mezőerőssége (Csak pontszerűé!):</a:t>
            </a:r>
            <a:br>
              <a:rPr lang="hu-HU" sz="2000" b="1" dirty="0" smtClean="0">
                <a:latin typeface="Arial" pitchFamily="34" charset="0"/>
                <a:cs typeface="Arial" pitchFamily="34" charset="0"/>
              </a:rPr>
            </a:br>
            <a:endParaRPr lang="hu-H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hu-HU" sz="1600" dirty="0" smtClean="0">
                <a:latin typeface="Arial" pitchFamily="34" charset="0"/>
                <a:cs typeface="Arial" pitchFamily="34" charset="0"/>
              </a:rPr>
              <a:t>Egy Q nagyságú pontszerű töltéstől r távolságra a villamos térerősség (vagy mezőerősség):</a:t>
            </a:r>
            <a:br>
              <a:rPr lang="hu-HU" sz="1600" dirty="0" smtClean="0">
                <a:latin typeface="Arial" pitchFamily="34" charset="0"/>
                <a:cs typeface="Arial" pitchFamily="34" charset="0"/>
              </a:rPr>
            </a:br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6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hu-HU" sz="1600" dirty="0" smtClean="0">
                <a:latin typeface="Arial" pitchFamily="34" charset="0"/>
                <a:cs typeface="Arial" pitchFamily="34" charset="0"/>
              </a:rPr>
              <a:t>ahol k  a mértékegység rendszer által meghatározott állandó, értéke SI rendszer használata esetében:</a:t>
            </a:r>
            <a:endParaRPr lang="hu-HU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600" dirty="0" smtClean="0">
                <a:latin typeface="Arial" pitchFamily="34" charset="0"/>
                <a:cs typeface="Arial" pitchFamily="34" charset="0"/>
              </a:rPr>
              <a:t>                                    </a:t>
            </a:r>
            <a:endParaRPr lang="hu-HU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600" dirty="0" smtClean="0">
                <a:latin typeface="Arial" pitchFamily="34" charset="0"/>
                <a:cs typeface="Arial" pitchFamily="34" charset="0"/>
              </a:rPr>
              <a:t> </a:t>
            </a:r>
            <a:endParaRPr lang="hu-HU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600" dirty="0" smtClean="0">
                <a:latin typeface="Arial" pitchFamily="34" charset="0"/>
                <a:cs typeface="Arial" pitchFamily="34" charset="0"/>
              </a:rPr>
              <a:t>Az állandót gyakorlati szempontból szokás</a:t>
            </a:r>
            <a:endParaRPr lang="hu-HU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600" dirty="0" smtClean="0">
                <a:latin typeface="Arial" pitchFamily="34" charset="0"/>
                <a:cs typeface="Arial" pitchFamily="34" charset="0"/>
              </a:rPr>
              <a:t> </a:t>
            </a:r>
            <a:endParaRPr lang="hu-HU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600" dirty="0" smtClean="0">
                <a:latin typeface="Arial" pitchFamily="34" charset="0"/>
                <a:cs typeface="Arial" pitchFamily="34" charset="0"/>
              </a:rPr>
              <a:t> </a:t>
            </a:r>
            <a:endParaRPr lang="hu-HU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600" dirty="0" smtClean="0">
                <a:latin typeface="Arial" pitchFamily="34" charset="0"/>
                <a:cs typeface="Arial" pitchFamily="34" charset="0"/>
              </a:rPr>
              <a:t>alakban is írni, ahol  </a:t>
            </a:r>
            <a:endParaRPr lang="hu-HU" sz="1600" b="1" dirty="0" smtClean="0">
              <a:latin typeface="Arial" pitchFamily="34" charset="0"/>
              <a:cs typeface="Arial" pitchFamily="34" charset="0"/>
            </a:endParaRPr>
          </a:p>
          <a:p>
            <a:endParaRPr lang="hu-H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150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8047613"/>
              </p:ext>
            </p:extLst>
          </p:nvPr>
        </p:nvGraphicFramePr>
        <p:xfrm>
          <a:off x="3995935" y="1777380"/>
          <a:ext cx="782255" cy="5345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4" name="Equation" r:id="rId3" imgW="571252" imgH="393529" progId="Equation.3">
                  <p:embed/>
                </p:oleObj>
              </mc:Choice>
              <mc:Fallback>
                <p:oleObj name="Equation" r:id="rId3" imgW="571252" imgH="393529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5" y="1777380"/>
                        <a:ext cx="782255" cy="53454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2148556"/>
              </p:ext>
            </p:extLst>
          </p:nvPr>
        </p:nvGraphicFramePr>
        <p:xfrm>
          <a:off x="3635895" y="2857500"/>
          <a:ext cx="1976499" cy="591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5" name="Equation" r:id="rId5" imgW="1497950" imgH="444307" progId="Equation.3">
                  <p:embed/>
                </p:oleObj>
              </mc:Choice>
              <mc:Fallback>
                <p:oleObj name="Equation" r:id="rId5" imgW="1497950" imgH="444307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5" y="2857500"/>
                        <a:ext cx="1976499" cy="5916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150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1950611"/>
              </p:ext>
            </p:extLst>
          </p:nvPr>
        </p:nvGraphicFramePr>
        <p:xfrm>
          <a:off x="4283968" y="3933262"/>
          <a:ext cx="864096" cy="504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6" name="Equation" r:id="rId7" imgW="736600" imgH="431800" progId="Equation.3">
                  <p:embed/>
                </p:oleObj>
              </mc:Choice>
              <mc:Fallback>
                <p:oleObj name="Equation" r:id="rId7" imgW="736600" imgH="431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3933262"/>
                        <a:ext cx="864096" cy="5049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151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5043107"/>
              </p:ext>
            </p:extLst>
          </p:nvPr>
        </p:nvGraphicFramePr>
        <p:xfrm>
          <a:off x="3995936" y="4801716"/>
          <a:ext cx="1545537" cy="4625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7" name="Equation" r:id="rId9" imgW="1307532" imgH="393529" progId="Equation.3">
                  <p:embed/>
                </p:oleObj>
              </mc:Choice>
              <mc:Fallback>
                <p:oleObj name="Equation" r:id="rId9" imgW="1307532" imgH="393529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4801716"/>
                        <a:ext cx="1545537" cy="4625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841</TotalTime>
  <Words>607</Words>
  <Application>Microsoft Office PowerPoint</Application>
  <PresentationFormat>Diavetítés a képernyőre (16:10 oldalarány)</PresentationFormat>
  <Paragraphs>63</Paragraphs>
  <Slides>11</Slides>
  <Notes>0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3" baseType="lpstr">
      <vt:lpstr>Office-téma</vt:lpstr>
      <vt:lpstr>Equation</vt:lpstr>
      <vt:lpstr>Elektromosságtan</vt:lpstr>
      <vt:lpstr>Bevezetés</vt:lpstr>
      <vt:lpstr>Elektrosztatika</vt:lpstr>
      <vt:lpstr>Az elektrosztatikus mező alaptulajdonságai</vt:lpstr>
      <vt:lpstr>PowerPoint bemutató</vt:lpstr>
      <vt:lpstr>. A villamos  (elektromos) mező és a térerősség</vt:lpstr>
      <vt:lpstr>PowerPoint bemutató</vt:lpstr>
      <vt:lpstr>PowerPoint bemutató</vt:lpstr>
      <vt:lpstr>Pontszerű töltés elektromos mezőerőssége (Csak pontszerűé!): 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Elektromosságtan</dc:title>
  <dc:creator>user</dc:creator>
  <cp:lastModifiedBy>Horváth Miklós Dr.</cp:lastModifiedBy>
  <cp:revision>21</cp:revision>
  <dcterms:created xsi:type="dcterms:W3CDTF">2012-11-08T17:48:47Z</dcterms:created>
  <dcterms:modified xsi:type="dcterms:W3CDTF">2013-11-08T11:59:52Z</dcterms:modified>
</cp:coreProperties>
</file>