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5715000" type="screen16x1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78" y="-114"/>
      </p:cViewPr>
      <p:guideLst>
        <p:guide orient="horz" pos="180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11" Type="http://schemas.openxmlformats.org/officeDocument/2006/relationships/image" Target="../media/image11.wmf"/><Relationship Id="rId5" Type="http://schemas.openxmlformats.org/officeDocument/2006/relationships/image" Target="../media/image5.wmf"/><Relationship Id="rId10" Type="http://schemas.openxmlformats.org/officeDocument/2006/relationships/image" Target="../media/image10.wmf"/><Relationship Id="rId4" Type="http://schemas.openxmlformats.org/officeDocument/2006/relationships/image" Target="../media/image4.wmf"/><Relationship Id="rId9"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4.wmf"/><Relationship Id="rId7" Type="http://schemas.openxmlformats.org/officeDocument/2006/relationships/image" Target="../media/image18.wmf"/><Relationship Id="rId2" Type="http://schemas.openxmlformats.org/officeDocument/2006/relationships/image" Target="../media/image13.wmf"/><Relationship Id="rId1" Type="http://schemas.openxmlformats.org/officeDocument/2006/relationships/image" Target="../media/image12.wmf"/><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4" Type="http://schemas.openxmlformats.org/officeDocument/2006/relationships/image" Target="../media/image22.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29.wmf"/><Relationship Id="rId3" Type="http://schemas.openxmlformats.org/officeDocument/2006/relationships/image" Target="../media/image24.wmf"/><Relationship Id="rId7" Type="http://schemas.openxmlformats.org/officeDocument/2006/relationships/image" Target="../media/image28.wmf"/><Relationship Id="rId2" Type="http://schemas.openxmlformats.org/officeDocument/2006/relationships/image" Target="../media/image23.wmf"/><Relationship Id="rId1" Type="http://schemas.openxmlformats.org/officeDocument/2006/relationships/image" Target="../media/image21.wmf"/><Relationship Id="rId6" Type="http://schemas.openxmlformats.org/officeDocument/2006/relationships/image" Target="../media/image27.wmf"/><Relationship Id="rId5" Type="http://schemas.openxmlformats.org/officeDocument/2006/relationships/image" Target="../media/image26.wmf"/><Relationship Id="rId4" Type="http://schemas.openxmlformats.org/officeDocument/2006/relationships/image" Target="../media/image25.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 Id="rId6" Type="http://schemas.openxmlformats.org/officeDocument/2006/relationships/image" Target="../media/image35.wmf"/><Relationship Id="rId5" Type="http://schemas.openxmlformats.org/officeDocument/2006/relationships/image" Target="../media/image34.wmf"/><Relationship Id="rId4" Type="http://schemas.openxmlformats.org/officeDocument/2006/relationships/image" Target="../media/image33.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3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1775355"/>
            <a:ext cx="7772400" cy="1225021"/>
          </a:xfrm>
        </p:spPr>
        <p:txBody>
          <a:bodyPr/>
          <a:lstStyle/>
          <a:p>
            <a:r>
              <a:rPr lang="hu-HU" smtClean="0"/>
              <a:t>Mintacím szerkesztése</a:t>
            </a:r>
            <a:endParaRPr lang="hu-HU"/>
          </a:p>
        </p:txBody>
      </p:sp>
      <p:sp>
        <p:nvSpPr>
          <p:cNvPr id="3" name="Alcím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6DFFBC14-CBF0-4825-8700-417976D65EB8}" type="datetimeFigureOut">
              <a:rPr lang="hu-HU" smtClean="0"/>
              <a:t>2012.10.18.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CFDBAC7E-9870-47FD-9324-A59CEB52351A}" type="slidenum">
              <a:rPr lang="hu-HU" smtClean="0"/>
              <a:t>‹#›</a:t>
            </a:fld>
            <a:endParaRPr lang="hu-HU"/>
          </a:p>
        </p:txBody>
      </p:sp>
    </p:spTree>
    <p:extLst>
      <p:ext uri="{BB962C8B-B14F-4D97-AF65-F5344CB8AC3E}">
        <p14:creationId xmlns:p14="http://schemas.microsoft.com/office/powerpoint/2010/main" val="1725736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6DFFBC14-CBF0-4825-8700-417976D65EB8}" type="datetimeFigureOut">
              <a:rPr lang="hu-HU" smtClean="0"/>
              <a:t>2012.10.18.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CFDBAC7E-9870-47FD-9324-A59CEB52351A}" type="slidenum">
              <a:rPr lang="hu-HU" smtClean="0"/>
              <a:t>‹#›</a:t>
            </a:fld>
            <a:endParaRPr lang="hu-HU"/>
          </a:p>
        </p:txBody>
      </p:sp>
    </p:spTree>
    <p:extLst>
      <p:ext uri="{BB962C8B-B14F-4D97-AF65-F5344CB8AC3E}">
        <p14:creationId xmlns:p14="http://schemas.microsoft.com/office/powerpoint/2010/main" val="3706127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28865"/>
            <a:ext cx="2057400" cy="4876271"/>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28865"/>
            <a:ext cx="6019800" cy="4876271"/>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6DFFBC14-CBF0-4825-8700-417976D65EB8}" type="datetimeFigureOut">
              <a:rPr lang="hu-HU" smtClean="0"/>
              <a:t>2012.10.18.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CFDBAC7E-9870-47FD-9324-A59CEB52351A}" type="slidenum">
              <a:rPr lang="hu-HU" smtClean="0"/>
              <a:t>‹#›</a:t>
            </a:fld>
            <a:endParaRPr lang="hu-HU"/>
          </a:p>
        </p:txBody>
      </p:sp>
    </p:spTree>
    <p:extLst>
      <p:ext uri="{BB962C8B-B14F-4D97-AF65-F5344CB8AC3E}">
        <p14:creationId xmlns:p14="http://schemas.microsoft.com/office/powerpoint/2010/main" val="735185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6DFFBC14-CBF0-4825-8700-417976D65EB8}" type="datetimeFigureOut">
              <a:rPr lang="hu-HU" smtClean="0"/>
              <a:t>2012.10.18.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CFDBAC7E-9870-47FD-9324-A59CEB52351A}" type="slidenum">
              <a:rPr lang="hu-HU" smtClean="0"/>
              <a:t>‹#›</a:t>
            </a:fld>
            <a:endParaRPr lang="hu-HU"/>
          </a:p>
        </p:txBody>
      </p:sp>
    </p:spTree>
    <p:extLst>
      <p:ext uri="{BB962C8B-B14F-4D97-AF65-F5344CB8AC3E}">
        <p14:creationId xmlns:p14="http://schemas.microsoft.com/office/powerpoint/2010/main" val="1436227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3672417"/>
            <a:ext cx="7772400" cy="1135063"/>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6DFFBC14-CBF0-4825-8700-417976D65EB8}" type="datetimeFigureOut">
              <a:rPr lang="hu-HU" smtClean="0"/>
              <a:t>2012.10.18.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CFDBAC7E-9870-47FD-9324-A59CEB52351A}" type="slidenum">
              <a:rPr lang="hu-HU" smtClean="0"/>
              <a:t>‹#›</a:t>
            </a:fld>
            <a:endParaRPr lang="hu-HU"/>
          </a:p>
        </p:txBody>
      </p:sp>
    </p:spTree>
    <p:extLst>
      <p:ext uri="{BB962C8B-B14F-4D97-AF65-F5344CB8AC3E}">
        <p14:creationId xmlns:p14="http://schemas.microsoft.com/office/powerpoint/2010/main" val="1954502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6DFFBC14-CBF0-4825-8700-417976D65EB8}" type="datetimeFigureOut">
              <a:rPr lang="hu-HU" smtClean="0"/>
              <a:t>2012.10.18.</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CFDBAC7E-9870-47FD-9324-A59CEB52351A}" type="slidenum">
              <a:rPr lang="hu-HU" smtClean="0"/>
              <a:t>‹#›</a:t>
            </a:fld>
            <a:endParaRPr lang="hu-HU"/>
          </a:p>
        </p:txBody>
      </p:sp>
    </p:spTree>
    <p:extLst>
      <p:ext uri="{BB962C8B-B14F-4D97-AF65-F5344CB8AC3E}">
        <p14:creationId xmlns:p14="http://schemas.microsoft.com/office/powerpoint/2010/main" val="2834601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6DFFBC14-CBF0-4825-8700-417976D65EB8}" type="datetimeFigureOut">
              <a:rPr lang="hu-HU" smtClean="0"/>
              <a:t>2012.10.18.</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CFDBAC7E-9870-47FD-9324-A59CEB52351A}" type="slidenum">
              <a:rPr lang="hu-HU" smtClean="0"/>
              <a:t>‹#›</a:t>
            </a:fld>
            <a:endParaRPr lang="hu-HU"/>
          </a:p>
        </p:txBody>
      </p:sp>
    </p:spTree>
    <p:extLst>
      <p:ext uri="{BB962C8B-B14F-4D97-AF65-F5344CB8AC3E}">
        <p14:creationId xmlns:p14="http://schemas.microsoft.com/office/powerpoint/2010/main" val="635642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6DFFBC14-CBF0-4825-8700-417976D65EB8}" type="datetimeFigureOut">
              <a:rPr lang="hu-HU" smtClean="0"/>
              <a:t>2012.10.18.</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CFDBAC7E-9870-47FD-9324-A59CEB52351A}" type="slidenum">
              <a:rPr lang="hu-HU" smtClean="0"/>
              <a:t>‹#›</a:t>
            </a:fld>
            <a:endParaRPr lang="hu-HU"/>
          </a:p>
        </p:txBody>
      </p:sp>
    </p:spTree>
    <p:extLst>
      <p:ext uri="{BB962C8B-B14F-4D97-AF65-F5344CB8AC3E}">
        <p14:creationId xmlns:p14="http://schemas.microsoft.com/office/powerpoint/2010/main" val="2349843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6DFFBC14-CBF0-4825-8700-417976D65EB8}" type="datetimeFigureOut">
              <a:rPr lang="hu-HU" smtClean="0"/>
              <a:t>2012.10.18.</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CFDBAC7E-9870-47FD-9324-A59CEB52351A}" type="slidenum">
              <a:rPr lang="hu-HU" smtClean="0"/>
              <a:t>‹#›</a:t>
            </a:fld>
            <a:endParaRPr lang="hu-HU"/>
          </a:p>
        </p:txBody>
      </p:sp>
    </p:spTree>
    <p:extLst>
      <p:ext uri="{BB962C8B-B14F-4D97-AF65-F5344CB8AC3E}">
        <p14:creationId xmlns:p14="http://schemas.microsoft.com/office/powerpoint/2010/main" val="2160538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1" y="227542"/>
            <a:ext cx="3008313" cy="968375"/>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6DFFBC14-CBF0-4825-8700-417976D65EB8}" type="datetimeFigureOut">
              <a:rPr lang="hu-HU" smtClean="0"/>
              <a:t>2012.10.18.</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CFDBAC7E-9870-47FD-9324-A59CEB52351A}" type="slidenum">
              <a:rPr lang="hu-HU" smtClean="0"/>
              <a:t>‹#›</a:t>
            </a:fld>
            <a:endParaRPr lang="hu-HU"/>
          </a:p>
        </p:txBody>
      </p:sp>
    </p:spTree>
    <p:extLst>
      <p:ext uri="{BB962C8B-B14F-4D97-AF65-F5344CB8AC3E}">
        <p14:creationId xmlns:p14="http://schemas.microsoft.com/office/powerpoint/2010/main" val="1158549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000500"/>
            <a:ext cx="5486400" cy="472282"/>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6DFFBC14-CBF0-4825-8700-417976D65EB8}" type="datetimeFigureOut">
              <a:rPr lang="hu-HU" smtClean="0"/>
              <a:t>2012.10.18.</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CFDBAC7E-9870-47FD-9324-A59CEB52351A}" type="slidenum">
              <a:rPr lang="hu-HU" smtClean="0"/>
              <a:t>‹#›</a:t>
            </a:fld>
            <a:endParaRPr lang="hu-HU"/>
          </a:p>
        </p:txBody>
      </p:sp>
    </p:spTree>
    <p:extLst>
      <p:ext uri="{BB962C8B-B14F-4D97-AF65-F5344CB8AC3E}">
        <p14:creationId xmlns:p14="http://schemas.microsoft.com/office/powerpoint/2010/main" val="7999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6DFFBC14-CBF0-4825-8700-417976D65EB8}" type="datetimeFigureOut">
              <a:rPr lang="hu-HU" smtClean="0"/>
              <a:t>2012.10.18.</a:t>
            </a:fld>
            <a:endParaRPr lang="hu-HU"/>
          </a:p>
        </p:txBody>
      </p:sp>
      <p:sp>
        <p:nvSpPr>
          <p:cNvPr id="5" name="Élőláb helye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CFDBAC7E-9870-47FD-9324-A59CEB52351A}" type="slidenum">
              <a:rPr lang="hu-HU" smtClean="0"/>
              <a:t>‹#›</a:t>
            </a:fld>
            <a:endParaRPr lang="hu-HU"/>
          </a:p>
        </p:txBody>
      </p:sp>
    </p:spTree>
    <p:extLst>
      <p:ext uri="{BB962C8B-B14F-4D97-AF65-F5344CB8AC3E}">
        <p14:creationId xmlns:p14="http://schemas.microsoft.com/office/powerpoint/2010/main" val="3190221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3.wmf"/><Relationship Id="rId13" Type="http://schemas.openxmlformats.org/officeDocument/2006/relationships/oleObject" Target="../embeddings/oleObject6.bin"/><Relationship Id="rId18" Type="http://schemas.openxmlformats.org/officeDocument/2006/relationships/image" Target="../media/image8.wmf"/><Relationship Id="rId3" Type="http://schemas.openxmlformats.org/officeDocument/2006/relationships/oleObject" Target="../embeddings/oleObject1.bin"/><Relationship Id="rId21" Type="http://schemas.openxmlformats.org/officeDocument/2006/relationships/oleObject" Target="../embeddings/oleObject10.bin"/><Relationship Id="rId7" Type="http://schemas.openxmlformats.org/officeDocument/2006/relationships/oleObject" Target="../embeddings/oleObject3.bin"/><Relationship Id="rId12" Type="http://schemas.openxmlformats.org/officeDocument/2006/relationships/image" Target="../media/image5.wmf"/><Relationship Id="rId17" Type="http://schemas.openxmlformats.org/officeDocument/2006/relationships/oleObject" Target="../embeddings/oleObject8.bin"/><Relationship Id="rId2" Type="http://schemas.openxmlformats.org/officeDocument/2006/relationships/slideLayout" Target="../slideLayouts/slideLayout2.xml"/><Relationship Id="rId16" Type="http://schemas.openxmlformats.org/officeDocument/2006/relationships/image" Target="../media/image7.wmf"/><Relationship Id="rId20" Type="http://schemas.openxmlformats.org/officeDocument/2006/relationships/image" Target="../media/image9.wmf"/><Relationship Id="rId1" Type="http://schemas.openxmlformats.org/officeDocument/2006/relationships/vmlDrawing" Target="../drawings/vmlDrawing1.vml"/><Relationship Id="rId6" Type="http://schemas.openxmlformats.org/officeDocument/2006/relationships/image" Target="../media/image2.wmf"/><Relationship Id="rId11" Type="http://schemas.openxmlformats.org/officeDocument/2006/relationships/oleObject" Target="../embeddings/oleObject5.bin"/><Relationship Id="rId24" Type="http://schemas.openxmlformats.org/officeDocument/2006/relationships/image" Target="../media/image11.wmf"/><Relationship Id="rId5" Type="http://schemas.openxmlformats.org/officeDocument/2006/relationships/oleObject" Target="../embeddings/oleObject2.bin"/><Relationship Id="rId15" Type="http://schemas.openxmlformats.org/officeDocument/2006/relationships/oleObject" Target="../embeddings/oleObject7.bin"/><Relationship Id="rId23" Type="http://schemas.openxmlformats.org/officeDocument/2006/relationships/oleObject" Target="../embeddings/oleObject11.bin"/><Relationship Id="rId10" Type="http://schemas.openxmlformats.org/officeDocument/2006/relationships/image" Target="../media/image4.wmf"/><Relationship Id="rId19" Type="http://schemas.openxmlformats.org/officeDocument/2006/relationships/oleObject" Target="../embeddings/oleObject9.bin"/><Relationship Id="rId4" Type="http://schemas.openxmlformats.org/officeDocument/2006/relationships/image" Target="../media/image1.wmf"/><Relationship Id="rId9" Type="http://schemas.openxmlformats.org/officeDocument/2006/relationships/oleObject" Target="../embeddings/oleObject4.bin"/><Relationship Id="rId14" Type="http://schemas.openxmlformats.org/officeDocument/2006/relationships/image" Target="../media/image6.wmf"/><Relationship Id="rId22" Type="http://schemas.openxmlformats.org/officeDocument/2006/relationships/image" Target="../media/image10.wmf"/></Relationships>
</file>

<file path=ppt/slides/_rels/slide4.xml.rels><?xml version="1.0" encoding="UTF-8" standalone="yes"?>
<Relationships xmlns="http://schemas.openxmlformats.org/package/2006/relationships"><Relationship Id="rId8" Type="http://schemas.openxmlformats.org/officeDocument/2006/relationships/image" Target="../media/image14.wmf"/><Relationship Id="rId13" Type="http://schemas.openxmlformats.org/officeDocument/2006/relationships/oleObject" Target="../embeddings/oleObject17.bin"/><Relationship Id="rId3" Type="http://schemas.openxmlformats.org/officeDocument/2006/relationships/oleObject" Target="../embeddings/oleObject12.bin"/><Relationship Id="rId7" Type="http://schemas.openxmlformats.org/officeDocument/2006/relationships/oleObject" Target="../embeddings/oleObject14.bin"/><Relationship Id="rId12" Type="http://schemas.openxmlformats.org/officeDocument/2006/relationships/image" Target="../media/image16.wmf"/><Relationship Id="rId2" Type="http://schemas.openxmlformats.org/officeDocument/2006/relationships/slideLayout" Target="../slideLayouts/slideLayout2.xml"/><Relationship Id="rId16" Type="http://schemas.openxmlformats.org/officeDocument/2006/relationships/image" Target="../media/image18.wmf"/><Relationship Id="rId1" Type="http://schemas.openxmlformats.org/officeDocument/2006/relationships/vmlDrawing" Target="../drawings/vmlDrawing2.vml"/><Relationship Id="rId6" Type="http://schemas.openxmlformats.org/officeDocument/2006/relationships/image" Target="../media/image13.wmf"/><Relationship Id="rId11" Type="http://schemas.openxmlformats.org/officeDocument/2006/relationships/oleObject" Target="../embeddings/oleObject16.bin"/><Relationship Id="rId5" Type="http://schemas.openxmlformats.org/officeDocument/2006/relationships/oleObject" Target="../embeddings/oleObject13.bin"/><Relationship Id="rId15" Type="http://schemas.openxmlformats.org/officeDocument/2006/relationships/oleObject" Target="../embeddings/oleObject18.bin"/><Relationship Id="rId10" Type="http://schemas.openxmlformats.org/officeDocument/2006/relationships/image" Target="../media/image15.wmf"/><Relationship Id="rId4" Type="http://schemas.openxmlformats.org/officeDocument/2006/relationships/image" Target="../media/image12.wmf"/><Relationship Id="rId9" Type="http://schemas.openxmlformats.org/officeDocument/2006/relationships/oleObject" Target="../embeddings/oleObject15.bin"/><Relationship Id="rId14" Type="http://schemas.openxmlformats.org/officeDocument/2006/relationships/image" Target="../media/image17.wmf"/></Relationships>
</file>

<file path=ppt/slides/_rels/slide5.x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oleObject" Target="../embeddings/oleObject19.bin"/><Relationship Id="rId7"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20.wmf"/><Relationship Id="rId5" Type="http://schemas.openxmlformats.org/officeDocument/2006/relationships/oleObject" Target="../embeddings/oleObject20.bin"/><Relationship Id="rId10" Type="http://schemas.openxmlformats.org/officeDocument/2006/relationships/image" Target="../media/image22.wmf"/><Relationship Id="rId4" Type="http://schemas.openxmlformats.org/officeDocument/2006/relationships/image" Target="../media/image19.wmf"/><Relationship Id="rId9" Type="http://schemas.openxmlformats.org/officeDocument/2006/relationships/oleObject" Target="../embeddings/oleObject22.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27.bin"/><Relationship Id="rId13" Type="http://schemas.openxmlformats.org/officeDocument/2006/relationships/image" Target="../media/image25.wmf"/><Relationship Id="rId18" Type="http://schemas.openxmlformats.org/officeDocument/2006/relationships/oleObject" Target="../embeddings/oleObject32.bin"/><Relationship Id="rId3" Type="http://schemas.openxmlformats.org/officeDocument/2006/relationships/oleObject" Target="../embeddings/oleObject23.bin"/><Relationship Id="rId21" Type="http://schemas.openxmlformats.org/officeDocument/2006/relationships/image" Target="../media/image29.wmf"/><Relationship Id="rId7" Type="http://schemas.openxmlformats.org/officeDocument/2006/relationships/oleObject" Target="../embeddings/oleObject26.bin"/><Relationship Id="rId12" Type="http://schemas.openxmlformats.org/officeDocument/2006/relationships/oleObject" Target="../embeddings/oleObject29.bin"/><Relationship Id="rId17" Type="http://schemas.openxmlformats.org/officeDocument/2006/relationships/image" Target="../media/image27.wmf"/><Relationship Id="rId2" Type="http://schemas.openxmlformats.org/officeDocument/2006/relationships/slideLayout" Target="../slideLayouts/slideLayout2.xml"/><Relationship Id="rId16" Type="http://schemas.openxmlformats.org/officeDocument/2006/relationships/oleObject" Target="../embeddings/oleObject31.bin"/><Relationship Id="rId20" Type="http://schemas.openxmlformats.org/officeDocument/2006/relationships/oleObject" Target="../embeddings/oleObject33.bin"/><Relationship Id="rId1" Type="http://schemas.openxmlformats.org/officeDocument/2006/relationships/vmlDrawing" Target="../drawings/vmlDrawing4.vml"/><Relationship Id="rId6" Type="http://schemas.openxmlformats.org/officeDocument/2006/relationships/oleObject" Target="../embeddings/oleObject25.bin"/><Relationship Id="rId11" Type="http://schemas.openxmlformats.org/officeDocument/2006/relationships/image" Target="../media/image24.wmf"/><Relationship Id="rId5" Type="http://schemas.openxmlformats.org/officeDocument/2006/relationships/oleObject" Target="../embeddings/oleObject24.bin"/><Relationship Id="rId15" Type="http://schemas.openxmlformats.org/officeDocument/2006/relationships/image" Target="../media/image26.wmf"/><Relationship Id="rId10" Type="http://schemas.openxmlformats.org/officeDocument/2006/relationships/oleObject" Target="../embeddings/oleObject28.bin"/><Relationship Id="rId19" Type="http://schemas.openxmlformats.org/officeDocument/2006/relationships/image" Target="../media/image28.wmf"/><Relationship Id="rId4" Type="http://schemas.openxmlformats.org/officeDocument/2006/relationships/image" Target="../media/image21.wmf"/><Relationship Id="rId9" Type="http://schemas.openxmlformats.org/officeDocument/2006/relationships/image" Target="../media/image23.wmf"/><Relationship Id="rId14" Type="http://schemas.openxmlformats.org/officeDocument/2006/relationships/oleObject" Target="../embeddings/oleObject30.bin"/></Relationships>
</file>

<file path=ppt/slides/_rels/slide7.xml.rels><?xml version="1.0" encoding="UTF-8" standalone="yes"?>
<Relationships xmlns="http://schemas.openxmlformats.org/package/2006/relationships"><Relationship Id="rId8" Type="http://schemas.openxmlformats.org/officeDocument/2006/relationships/image" Target="../media/image32.wmf"/><Relationship Id="rId13" Type="http://schemas.openxmlformats.org/officeDocument/2006/relationships/oleObject" Target="../embeddings/oleObject39.bin"/><Relationship Id="rId3" Type="http://schemas.openxmlformats.org/officeDocument/2006/relationships/oleObject" Target="../embeddings/oleObject34.bin"/><Relationship Id="rId7" Type="http://schemas.openxmlformats.org/officeDocument/2006/relationships/oleObject" Target="../embeddings/oleObject36.bin"/><Relationship Id="rId12" Type="http://schemas.openxmlformats.org/officeDocument/2006/relationships/image" Target="../media/image34.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31.wmf"/><Relationship Id="rId11" Type="http://schemas.openxmlformats.org/officeDocument/2006/relationships/oleObject" Target="../embeddings/oleObject38.bin"/><Relationship Id="rId5" Type="http://schemas.openxmlformats.org/officeDocument/2006/relationships/oleObject" Target="../embeddings/oleObject35.bin"/><Relationship Id="rId10" Type="http://schemas.openxmlformats.org/officeDocument/2006/relationships/image" Target="../media/image33.wmf"/><Relationship Id="rId4" Type="http://schemas.openxmlformats.org/officeDocument/2006/relationships/image" Target="../media/image30.wmf"/><Relationship Id="rId9" Type="http://schemas.openxmlformats.org/officeDocument/2006/relationships/oleObject" Target="../embeddings/oleObject37.bin"/><Relationship Id="rId14" Type="http://schemas.openxmlformats.org/officeDocument/2006/relationships/image" Target="../media/image35.wmf"/></Relationships>
</file>

<file path=ppt/slides/_rels/slide8.xml.rels><?xml version="1.0" encoding="UTF-8" standalone="yes"?>
<Relationships xmlns="http://schemas.openxmlformats.org/package/2006/relationships"><Relationship Id="rId8" Type="http://schemas.openxmlformats.org/officeDocument/2006/relationships/image" Target="../media/image38.wmf"/><Relationship Id="rId3" Type="http://schemas.openxmlformats.org/officeDocument/2006/relationships/oleObject" Target="../embeddings/oleObject40.bin"/><Relationship Id="rId7" Type="http://schemas.openxmlformats.org/officeDocument/2006/relationships/oleObject" Target="../embeddings/oleObject42.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37.wmf"/><Relationship Id="rId5" Type="http://schemas.openxmlformats.org/officeDocument/2006/relationships/oleObject" Target="../embeddings/oleObject41.bin"/><Relationship Id="rId4" Type="http://schemas.openxmlformats.org/officeDocument/2006/relationships/image" Target="../media/image36.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3.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39.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églalap 3"/>
          <p:cNvSpPr/>
          <p:nvPr/>
        </p:nvSpPr>
        <p:spPr>
          <a:xfrm>
            <a:off x="1331640" y="2142779"/>
            <a:ext cx="6844694" cy="923330"/>
          </a:xfrm>
          <a:prstGeom prst="rect">
            <a:avLst/>
          </a:prstGeom>
        </p:spPr>
        <p:txBody>
          <a:bodyPr wrap="none">
            <a:spAutoFit/>
          </a:bodyPr>
          <a:lstStyle/>
          <a:p>
            <a:r>
              <a:rPr lang="hu-HU" sz="5400" b="1" dirty="0"/>
              <a:t>Ellenállások kapcsolása</a:t>
            </a:r>
          </a:p>
        </p:txBody>
      </p:sp>
    </p:spTree>
    <p:extLst>
      <p:ext uri="{BB962C8B-B14F-4D97-AF65-F5344CB8AC3E}">
        <p14:creationId xmlns:p14="http://schemas.microsoft.com/office/powerpoint/2010/main" val="24015428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églalap 3"/>
          <p:cNvSpPr/>
          <p:nvPr/>
        </p:nvSpPr>
        <p:spPr>
          <a:xfrm>
            <a:off x="683568" y="1226919"/>
            <a:ext cx="2399568" cy="400110"/>
          </a:xfrm>
          <a:prstGeom prst="rect">
            <a:avLst/>
          </a:prstGeom>
        </p:spPr>
        <p:txBody>
          <a:bodyPr wrap="none">
            <a:spAutoFit/>
          </a:bodyPr>
          <a:lstStyle/>
          <a:p>
            <a:r>
              <a:rPr lang="hu-HU" sz="2000" dirty="0"/>
              <a:t>Az ellenállás </a:t>
            </a:r>
            <a:r>
              <a:rPr lang="hu-HU" sz="2000" dirty="0" smtClean="0"/>
              <a:t>rajzjele: </a:t>
            </a:r>
            <a:endParaRPr lang="hu-HU" sz="2000" dirty="0"/>
          </a:p>
        </p:txBody>
      </p:sp>
      <p:sp>
        <p:nvSpPr>
          <p:cNvPr id="8" name="Rectangle 13"/>
          <p:cNvSpPr>
            <a:spLocks noChangeArrowheads="1"/>
          </p:cNvSpPr>
          <p:nvPr/>
        </p:nvSpPr>
        <p:spPr bwMode="auto">
          <a:xfrm>
            <a:off x="0" y="58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hu-HU"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8" name="Csoportba foglalás 17"/>
          <p:cNvGrpSpPr/>
          <p:nvPr/>
        </p:nvGrpSpPr>
        <p:grpSpPr>
          <a:xfrm>
            <a:off x="3276269" y="1035087"/>
            <a:ext cx="2771538" cy="1173798"/>
            <a:chOff x="3617609" y="1139368"/>
            <a:chExt cx="2771538" cy="1408557"/>
          </a:xfrm>
        </p:grpSpPr>
        <p:sp>
          <p:nvSpPr>
            <p:cNvPr id="11" name="Text Box 11"/>
            <p:cNvSpPr txBox="1">
              <a:spLocks noChangeArrowheads="1"/>
            </p:cNvSpPr>
            <p:nvPr/>
          </p:nvSpPr>
          <p:spPr bwMode="auto">
            <a:xfrm>
              <a:off x="4834038" y="2086706"/>
              <a:ext cx="743240" cy="46121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U</a:t>
              </a:r>
              <a:endParaRPr kumimoji="0" lang="hu-HU" altLang="ja-JP"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Text Box 10"/>
            <p:cNvSpPr txBox="1">
              <a:spLocks noChangeArrowheads="1"/>
            </p:cNvSpPr>
            <p:nvPr/>
          </p:nvSpPr>
          <p:spPr bwMode="auto">
            <a:xfrm>
              <a:off x="3829098" y="1139368"/>
              <a:ext cx="743240" cy="625775"/>
            </a:xfrm>
            <a:prstGeom prst="rect">
              <a:avLst/>
            </a:prstGeom>
            <a:solidFill>
              <a:srgbClr val="FFFFFF"/>
            </a:solidFill>
            <a:ln>
              <a:noFill/>
            </a:ln>
            <a:extLst>
              <a:ext uri="{91240B29-F687-4F45-9708-019B960494DF}">
                <a14:hiddenLine xmlns:a14="http://schemas.microsoft.com/office/drawing/2010/main" w="9525">
                  <a:solidFill>
                    <a:srgbClr val="0000FF"/>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I</a:t>
              </a:r>
              <a:endParaRPr kumimoji="0" lang="hu-HU" altLang="ja-JP"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Rectangle 9"/>
            <p:cNvSpPr>
              <a:spLocks noChangeArrowheads="1"/>
            </p:cNvSpPr>
            <p:nvPr/>
          </p:nvSpPr>
          <p:spPr bwMode="auto">
            <a:xfrm>
              <a:off x="4654920" y="1554233"/>
              <a:ext cx="743240" cy="417183"/>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hu-HU"/>
            </a:p>
          </p:txBody>
        </p:sp>
        <p:sp>
          <p:nvSpPr>
            <p:cNvPr id="14" name="Line 8"/>
            <p:cNvSpPr>
              <a:spLocks noChangeShapeType="1"/>
            </p:cNvSpPr>
            <p:nvPr/>
          </p:nvSpPr>
          <p:spPr bwMode="auto">
            <a:xfrm>
              <a:off x="5398160" y="1762825"/>
              <a:ext cx="990987" cy="2318"/>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hu-HU"/>
            </a:p>
          </p:txBody>
        </p:sp>
        <p:sp>
          <p:nvSpPr>
            <p:cNvPr id="15" name="Line 7"/>
            <p:cNvSpPr>
              <a:spLocks noChangeShapeType="1"/>
            </p:cNvSpPr>
            <p:nvPr/>
          </p:nvSpPr>
          <p:spPr bwMode="auto">
            <a:xfrm>
              <a:off x="3650170" y="1762825"/>
              <a:ext cx="990987" cy="2318"/>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hu-HU"/>
            </a:p>
          </p:txBody>
        </p:sp>
        <p:sp>
          <p:nvSpPr>
            <p:cNvPr id="17" name="Line 5"/>
            <p:cNvSpPr>
              <a:spLocks noChangeShapeType="1"/>
            </p:cNvSpPr>
            <p:nvPr/>
          </p:nvSpPr>
          <p:spPr bwMode="auto">
            <a:xfrm>
              <a:off x="3617609" y="1577410"/>
              <a:ext cx="743240" cy="0"/>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hu-HU"/>
            </a:p>
          </p:txBody>
        </p:sp>
        <p:sp>
          <p:nvSpPr>
            <p:cNvPr id="10" name="Text Box 12"/>
            <p:cNvSpPr txBox="1">
              <a:spLocks noChangeArrowheads="1"/>
            </p:cNvSpPr>
            <p:nvPr/>
          </p:nvSpPr>
          <p:spPr bwMode="auto">
            <a:xfrm>
              <a:off x="4813203" y="1577410"/>
              <a:ext cx="495493" cy="3685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R</a:t>
              </a:r>
              <a:endParaRPr kumimoji="0" lang="hu-HU" altLang="ja-JP"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9" name="Téglalap 18"/>
          <p:cNvSpPr/>
          <p:nvPr/>
        </p:nvSpPr>
        <p:spPr>
          <a:xfrm>
            <a:off x="388895" y="378344"/>
            <a:ext cx="8496944" cy="707886"/>
          </a:xfrm>
          <a:prstGeom prst="rect">
            <a:avLst/>
          </a:prstGeom>
        </p:spPr>
        <p:txBody>
          <a:bodyPr wrap="square">
            <a:spAutoFit/>
          </a:bodyPr>
          <a:lstStyle/>
          <a:p>
            <a:r>
              <a:rPr lang="hu-HU" sz="2000" dirty="0"/>
              <a:t>Az elektronikában igen sokszor használunk adott ellenállású vezető darabokat, amelyeket mint alkatrészeket ellenállásnak nevezünk. </a:t>
            </a:r>
          </a:p>
        </p:txBody>
      </p:sp>
      <p:sp>
        <p:nvSpPr>
          <p:cNvPr id="20" name="Téglalap 19"/>
          <p:cNvSpPr/>
          <p:nvPr/>
        </p:nvSpPr>
        <p:spPr>
          <a:xfrm>
            <a:off x="455173" y="2059978"/>
            <a:ext cx="3350725" cy="400110"/>
          </a:xfrm>
          <a:prstGeom prst="rect">
            <a:avLst/>
          </a:prstGeom>
        </p:spPr>
        <p:txBody>
          <a:bodyPr wrap="none">
            <a:spAutoFit/>
          </a:bodyPr>
          <a:lstStyle/>
          <a:p>
            <a:r>
              <a:rPr lang="hu-HU" sz="2000" b="1" dirty="0" smtClean="0"/>
              <a:t>Ellenállások soros kapcsolása:</a:t>
            </a:r>
            <a:endParaRPr lang="hu-HU" sz="2000" b="1" dirty="0"/>
          </a:p>
        </p:txBody>
      </p:sp>
      <p:grpSp>
        <p:nvGrpSpPr>
          <p:cNvPr id="57" name="Csoportba foglalás 56"/>
          <p:cNvGrpSpPr/>
          <p:nvPr/>
        </p:nvGrpSpPr>
        <p:grpSpPr>
          <a:xfrm>
            <a:off x="2762028" y="3267708"/>
            <a:ext cx="3118257" cy="549870"/>
            <a:chOff x="2339752" y="3275692"/>
            <a:chExt cx="3118257" cy="659844"/>
          </a:xfrm>
        </p:grpSpPr>
        <p:sp>
          <p:nvSpPr>
            <p:cNvPr id="46" name="Rectangle 42"/>
            <p:cNvSpPr>
              <a:spLocks noChangeArrowheads="1"/>
            </p:cNvSpPr>
            <p:nvPr/>
          </p:nvSpPr>
          <p:spPr bwMode="auto">
            <a:xfrm>
              <a:off x="2825564" y="3645024"/>
              <a:ext cx="800100" cy="276225"/>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hu-HU"/>
            </a:p>
          </p:txBody>
        </p:sp>
        <p:sp>
          <p:nvSpPr>
            <p:cNvPr id="47" name="Rectangle 42"/>
            <p:cNvSpPr>
              <a:spLocks noChangeArrowheads="1"/>
            </p:cNvSpPr>
            <p:nvPr/>
          </p:nvSpPr>
          <p:spPr bwMode="auto">
            <a:xfrm>
              <a:off x="4152414" y="3659311"/>
              <a:ext cx="800100" cy="276225"/>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hu-HU"/>
            </a:p>
          </p:txBody>
        </p:sp>
        <p:cxnSp>
          <p:nvCxnSpPr>
            <p:cNvPr id="49" name="Egyenes összekötő 48"/>
            <p:cNvCxnSpPr/>
            <p:nvPr/>
          </p:nvCxnSpPr>
          <p:spPr>
            <a:xfrm>
              <a:off x="2339752" y="3797423"/>
              <a:ext cx="48581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Egyenes összekötő 49"/>
            <p:cNvCxnSpPr/>
            <p:nvPr/>
          </p:nvCxnSpPr>
          <p:spPr>
            <a:xfrm>
              <a:off x="3645275" y="3803319"/>
              <a:ext cx="48581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Egyenes összekötő 50"/>
            <p:cNvCxnSpPr/>
            <p:nvPr/>
          </p:nvCxnSpPr>
          <p:spPr>
            <a:xfrm>
              <a:off x="4972197" y="3803319"/>
              <a:ext cx="48581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Text Box 43"/>
            <p:cNvSpPr txBox="1">
              <a:spLocks noChangeArrowheads="1"/>
            </p:cNvSpPr>
            <p:nvPr/>
          </p:nvSpPr>
          <p:spPr bwMode="auto">
            <a:xfrm>
              <a:off x="2939864" y="3291567"/>
              <a:ext cx="571500"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hu-HU" sz="1600" b="0" i="0" u="none" strike="noStrike" cap="none" normalizeH="0" baseline="0" dirty="0" smtClean="0">
                  <a:ln>
                    <a:noFill/>
                  </a:ln>
                  <a:solidFill>
                    <a:schemeClr val="tx1"/>
                  </a:solidFill>
                  <a:effectLst/>
                  <a:latin typeface="Calibri" pitchFamily="34" charset="0"/>
                  <a:cs typeface="Arial" pitchFamily="34" charset="0"/>
                </a:rPr>
                <a:t> </a:t>
              </a:r>
              <a:r>
                <a:rPr kumimoji="0" lang="hu-HU" b="0" i="0" u="none" strike="noStrike" cap="none" normalizeH="0" baseline="0" dirty="0" smtClean="0">
                  <a:ln>
                    <a:noFill/>
                  </a:ln>
                  <a:solidFill>
                    <a:schemeClr val="tx1"/>
                  </a:solidFill>
                  <a:effectLst/>
                  <a:latin typeface="Calibri" pitchFamily="34" charset="0"/>
                  <a:cs typeface="Arial" pitchFamily="34" charset="0"/>
                </a:rPr>
                <a:t>R</a:t>
              </a:r>
              <a:r>
                <a:rPr kumimoji="0" lang="hu-HU" b="0" i="0" u="none" strike="noStrike" cap="none" normalizeH="0" baseline="-25000" dirty="0" smtClean="0">
                  <a:ln>
                    <a:noFill/>
                  </a:ln>
                  <a:solidFill>
                    <a:schemeClr val="tx1"/>
                  </a:solidFill>
                  <a:effectLst/>
                  <a:latin typeface="Calibri" pitchFamily="34" charset="0"/>
                  <a:cs typeface="Arial" pitchFamily="34" charset="0"/>
                </a:rPr>
                <a:t>1</a:t>
              </a:r>
              <a:endParaRPr kumimoji="0" lang="hu-HU" b="0" i="0" u="none" strike="noStrike" cap="none" normalizeH="0" baseline="0" dirty="0" smtClean="0">
                <a:ln>
                  <a:noFill/>
                </a:ln>
                <a:solidFill>
                  <a:schemeClr val="tx1"/>
                </a:solidFill>
                <a:effectLst/>
                <a:latin typeface="Arial" pitchFamily="34" charset="0"/>
                <a:cs typeface="Arial" pitchFamily="34" charset="0"/>
              </a:endParaRPr>
            </a:p>
          </p:txBody>
        </p:sp>
        <p:sp>
          <p:nvSpPr>
            <p:cNvPr id="54" name="Téglalap 53"/>
            <p:cNvSpPr/>
            <p:nvPr/>
          </p:nvSpPr>
          <p:spPr>
            <a:xfrm>
              <a:off x="4378588" y="3275692"/>
              <a:ext cx="388248" cy="443198"/>
            </a:xfrm>
            <a:prstGeom prst="rect">
              <a:avLst/>
            </a:prstGeom>
          </p:spPr>
          <p:txBody>
            <a:bodyPr wrap="none">
              <a:spAutoFit/>
            </a:bodyPr>
            <a:lstStyle/>
            <a:p>
              <a:r>
                <a:rPr lang="hu-HU" dirty="0"/>
                <a:t>R</a:t>
              </a:r>
              <a:r>
                <a:rPr lang="hu-HU" baseline="-25000" dirty="0"/>
                <a:t>2</a:t>
              </a:r>
              <a:endParaRPr lang="hu-HU" dirty="0"/>
            </a:p>
          </p:txBody>
        </p:sp>
      </p:grpSp>
      <p:sp>
        <p:nvSpPr>
          <p:cNvPr id="55" name="Téglalap 54"/>
          <p:cNvSpPr/>
          <p:nvPr/>
        </p:nvSpPr>
        <p:spPr>
          <a:xfrm>
            <a:off x="455172" y="2617473"/>
            <a:ext cx="7992888" cy="707886"/>
          </a:xfrm>
          <a:prstGeom prst="rect">
            <a:avLst/>
          </a:prstGeom>
        </p:spPr>
        <p:txBody>
          <a:bodyPr wrap="square">
            <a:spAutoFit/>
          </a:bodyPr>
          <a:lstStyle/>
          <a:p>
            <a:r>
              <a:rPr lang="hu-HU" sz="2000" dirty="0"/>
              <a:t>Két ellenállás akkor, és csakis akkor van sorba kötve, ha csak egyik kivezetésük van közös pontra </a:t>
            </a:r>
            <a:r>
              <a:rPr lang="hu-HU" sz="2000" dirty="0" smtClean="0"/>
              <a:t>kapcsolva, </a:t>
            </a:r>
            <a:r>
              <a:rPr lang="hu-HU" sz="2000" dirty="0"/>
              <a:t>és oda más már nem csatlakozik.</a:t>
            </a:r>
          </a:p>
        </p:txBody>
      </p:sp>
      <p:sp>
        <p:nvSpPr>
          <p:cNvPr id="58" name="Téglalap 57"/>
          <p:cNvSpPr/>
          <p:nvPr/>
        </p:nvSpPr>
        <p:spPr>
          <a:xfrm>
            <a:off x="685364" y="4236490"/>
            <a:ext cx="6406916" cy="400110"/>
          </a:xfrm>
          <a:prstGeom prst="rect">
            <a:avLst/>
          </a:prstGeom>
        </p:spPr>
        <p:txBody>
          <a:bodyPr wrap="square">
            <a:spAutoFit/>
          </a:bodyPr>
          <a:lstStyle/>
          <a:p>
            <a:r>
              <a:rPr lang="hu-HU" sz="2000" dirty="0"/>
              <a:t>Sorosan kötött ellenállásokon folyó áram megegyezik.</a:t>
            </a:r>
          </a:p>
        </p:txBody>
      </p:sp>
      <p:sp>
        <p:nvSpPr>
          <p:cNvPr id="59" name="Line 5"/>
          <p:cNvSpPr>
            <a:spLocks noChangeShapeType="1"/>
          </p:cNvSpPr>
          <p:nvPr/>
        </p:nvSpPr>
        <p:spPr bwMode="auto">
          <a:xfrm>
            <a:off x="3262033" y="3937620"/>
            <a:ext cx="743240" cy="0"/>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hu-HU"/>
          </a:p>
        </p:txBody>
      </p:sp>
      <p:sp>
        <p:nvSpPr>
          <p:cNvPr id="60" name="Line 5"/>
          <p:cNvSpPr>
            <a:spLocks noChangeShapeType="1"/>
          </p:cNvSpPr>
          <p:nvPr/>
        </p:nvSpPr>
        <p:spPr bwMode="auto">
          <a:xfrm>
            <a:off x="4623367" y="3937620"/>
            <a:ext cx="743240" cy="0"/>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hu-HU"/>
          </a:p>
        </p:txBody>
      </p:sp>
      <p:sp>
        <p:nvSpPr>
          <p:cNvPr id="61" name="Téglalap 60"/>
          <p:cNvSpPr/>
          <p:nvPr/>
        </p:nvSpPr>
        <p:spPr>
          <a:xfrm>
            <a:off x="3517529" y="3937620"/>
            <a:ext cx="261610" cy="369332"/>
          </a:xfrm>
          <a:prstGeom prst="rect">
            <a:avLst/>
          </a:prstGeom>
        </p:spPr>
        <p:txBody>
          <a:bodyPr wrap="none">
            <a:spAutoFit/>
          </a:bodyPr>
          <a:lstStyle/>
          <a:p>
            <a:pPr lvl="0" fontAlgn="base">
              <a:spcBef>
                <a:spcPct val="0"/>
              </a:spcBef>
              <a:spcAft>
                <a:spcPct val="0"/>
              </a:spcAft>
            </a:pPr>
            <a:r>
              <a:rPr kumimoji="0" lang="hu-HU"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I</a:t>
            </a:r>
            <a:endParaRPr kumimoji="0" lang="hu-HU" altLang="ja-JP" b="0" i="0" u="none" strike="noStrike" cap="none" normalizeH="0" baseline="0" dirty="0" smtClean="0">
              <a:ln>
                <a:noFill/>
              </a:ln>
              <a:solidFill>
                <a:schemeClr val="tx1"/>
              </a:solidFill>
              <a:effectLst/>
              <a:latin typeface="Arial" pitchFamily="34" charset="0"/>
              <a:cs typeface="Arial" pitchFamily="34" charset="0"/>
            </a:endParaRPr>
          </a:p>
        </p:txBody>
      </p:sp>
      <p:sp>
        <p:nvSpPr>
          <p:cNvPr id="62" name="Téglalap 61"/>
          <p:cNvSpPr/>
          <p:nvPr/>
        </p:nvSpPr>
        <p:spPr>
          <a:xfrm>
            <a:off x="4845847" y="3937620"/>
            <a:ext cx="261610" cy="369332"/>
          </a:xfrm>
          <a:prstGeom prst="rect">
            <a:avLst/>
          </a:prstGeom>
        </p:spPr>
        <p:txBody>
          <a:bodyPr wrap="none">
            <a:spAutoFit/>
          </a:bodyPr>
          <a:lstStyle/>
          <a:p>
            <a:pPr lvl="0" fontAlgn="base">
              <a:spcBef>
                <a:spcPct val="0"/>
              </a:spcBef>
              <a:spcAft>
                <a:spcPct val="0"/>
              </a:spcAft>
            </a:pPr>
            <a:r>
              <a:rPr kumimoji="0" lang="hu-HU"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I</a:t>
            </a:r>
            <a:endParaRPr kumimoji="0" lang="hu-HU" altLang="ja-JP" b="0" i="0" u="none" strike="noStrike" cap="none" normalizeH="0" baseline="0" dirty="0" smtClean="0">
              <a:ln>
                <a:noFill/>
              </a:ln>
              <a:solidFill>
                <a:schemeClr val="tx1"/>
              </a:solidFill>
              <a:effectLst/>
              <a:latin typeface="Arial" pitchFamily="34" charset="0"/>
              <a:cs typeface="Arial" pitchFamily="34" charset="0"/>
            </a:endParaRPr>
          </a:p>
        </p:txBody>
      </p:sp>
      <p:sp>
        <p:nvSpPr>
          <p:cNvPr id="63" name="Téglalap 62"/>
          <p:cNvSpPr/>
          <p:nvPr/>
        </p:nvSpPr>
        <p:spPr>
          <a:xfrm>
            <a:off x="641260" y="4717707"/>
            <a:ext cx="7661207" cy="707886"/>
          </a:xfrm>
          <a:prstGeom prst="rect">
            <a:avLst/>
          </a:prstGeom>
        </p:spPr>
        <p:txBody>
          <a:bodyPr wrap="square">
            <a:spAutoFit/>
          </a:bodyPr>
          <a:lstStyle/>
          <a:p>
            <a:r>
              <a:rPr lang="hu-HU" sz="2000" dirty="0"/>
              <a:t>Fordítva nem feltétlenül </a:t>
            </a:r>
            <a:r>
              <a:rPr lang="hu-HU" sz="2000" dirty="0" smtClean="0"/>
              <a:t>igaz! </a:t>
            </a:r>
            <a:r>
              <a:rPr lang="hu-HU" sz="2000" dirty="0"/>
              <a:t>Ha például két azonos nagyságú ellenállás párhuzamosan van kötve, a rajtuk átfolyó áram </a:t>
            </a:r>
            <a:r>
              <a:rPr lang="hu-HU" sz="2000" dirty="0" smtClean="0"/>
              <a:t>szintén megegyezik</a:t>
            </a:r>
            <a:r>
              <a:rPr lang="hu-HU" sz="2000" dirty="0"/>
              <a:t>.</a:t>
            </a:r>
          </a:p>
        </p:txBody>
      </p:sp>
    </p:spTree>
    <p:extLst>
      <p:ext uri="{BB962C8B-B14F-4D97-AF65-F5344CB8AC3E}">
        <p14:creationId xmlns:p14="http://schemas.microsoft.com/office/powerpoint/2010/main" val="374209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500"/>
                                        <p:tgtEl>
                                          <p:spTgt spid="18"/>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0"/>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5"/>
                                        </p:tgtEl>
                                        <p:attrNameLst>
                                          <p:attrName>style.visibility</p:attrName>
                                        </p:attrNameLst>
                                      </p:cBhvr>
                                      <p:to>
                                        <p:strVal val="visible"/>
                                      </p:to>
                                    </p:set>
                                    <p:animEffect transition="in" filter="fade">
                                      <p:cBhvr>
                                        <p:cTn id="20" dur="500"/>
                                        <p:tgtEl>
                                          <p:spTgt spid="5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57"/>
                                        </p:tgtEl>
                                        <p:attrNameLst>
                                          <p:attrName>style.visibility</p:attrName>
                                        </p:attrNameLst>
                                      </p:cBhvr>
                                      <p:to>
                                        <p:strVal val="visible"/>
                                      </p:to>
                                    </p:set>
                                    <p:animEffect transition="in" filter="fade">
                                      <p:cBhvr>
                                        <p:cTn id="25" dur="500"/>
                                        <p:tgtEl>
                                          <p:spTgt spid="57"/>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58"/>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61"/>
                                        </p:tgtEl>
                                        <p:attrNameLst>
                                          <p:attrName>style.visibility</p:attrName>
                                        </p:attrNameLst>
                                      </p:cBhvr>
                                      <p:to>
                                        <p:strVal val="visible"/>
                                      </p:to>
                                    </p:set>
                                    <p:animEffect transition="in" filter="fade">
                                      <p:cBhvr>
                                        <p:cTn id="34" dur="500"/>
                                        <p:tgtEl>
                                          <p:spTgt spid="61"/>
                                        </p:tgtEl>
                                      </p:cBhvr>
                                    </p:animEffect>
                                  </p:childTnLst>
                                </p:cTn>
                              </p:par>
                              <p:par>
                                <p:cTn id="35" presetID="42" presetClass="entr" presetSubtype="0" fill="hold" grpId="0" nodeType="withEffect">
                                  <p:stCondLst>
                                    <p:cond delay="0"/>
                                  </p:stCondLst>
                                  <p:childTnLst>
                                    <p:set>
                                      <p:cBhvr>
                                        <p:cTn id="36" dur="1" fill="hold">
                                          <p:stCondLst>
                                            <p:cond delay="0"/>
                                          </p:stCondLst>
                                        </p:cTn>
                                        <p:tgtEl>
                                          <p:spTgt spid="59"/>
                                        </p:tgtEl>
                                        <p:attrNameLst>
                                          <p:attrName>style.visibility</p:attrName>
                                        </p:attrNameLst>
                                      </p:cBhvr>
                                      <p:to>
                                        <p:strVal val="visible"/>
                                      </p:to>
                                    </p:set>
                                    <p:animEffect transition="in" filter="fade">
                                      <p:cBhvr>
                                        <p:cTn id="37" dur="600"/>
                                        <p:tgtEl>
                                          <p:spTgt spid="59"/>
                                        </p:tgtEl>
                                      </p:cBhvr>
                                    </p:animEffect>
                                    <p:anim calcmode="lin" valueType="num">
                                      <p:cBhvr>
                                        <p:cTn id="38" dur="600" fill="hold"/>
                                        <p:tgtEl>
                                          <p:spTgt spid="59"/>
                                        </p:tgtEl>
                                        <p:attrNameLst>
                                          <p:attrName>ppt_x</p:attrName>
                                        </p:attrNameLst>
                                      </p:cBhvr>
                                      <p:tavLst>
                                        <p:tav tm="0">
                                          <p:val>
                                            <p:strVal val="#ppt_x"/>
                                          </p:val>
                                        </p:tav>
                                        <p:tav tm="100000">
                                          <p:val>
                                            <p:strVal val="#ppt_x"/>
                                          </p:val>
                                        </p:tav>
                                      </p:tavLst>
                                    </p:anim>
                                    <p:anim calcmode="lin" valueType="num">
                                      <p:cBhvr>
                                        <p:cTn id="39" dur="600" fill="hold"/>
                                        <p:tgtEl>
                                          <p:spTgt spid="59"/>
                                        </p:tgtEl>
                                        <p:attrNameLst>
                                          <p:attrName>ppt_y</p:attrName>
                                        </p:attrNameLst>
                                      </p:cBhvr>
                                      <p:tavLst>
                                        <p:tav tm="0">
                                          <p:val>
                                            <p:strVal val="#ppt_y+.1"/>
                                          </p:val>
                                        </p:tav>
                                        <p:tav tm="100000">
                                          <p:val>
                                            <p:strVal val="#ppt_y"/>
                                          </p:val>
                                        </p:tav>
                                      </p:tavLst>
                                    </p:anim>
                                  </p:childTnLst>
                                </p:cTn>
                              </p:par>
                            </p:childTnLst>
                          </p:cTn>
                        </p:par>
                        <p:par>
                          <p:cTn id="40" fill="hold">
                            <p:stCondLst>
                              <p:cond delay="600"/>
                            </p:stCondLst>
                            <p:childTnLst>
                              <p:par>
                                <p:cTn id="41" presetID="10" presetClass="entr" presetSubtype="0" fill="hold" grpId="0" nodeType="afterEffect">
                                  <p:stCondLst>
                                    <p:cond delay="0"/>
                                  </p:stCondLst>
                                  <p:childTnLst>
                                    <p:set>
                                      <p:cBhvr>
                                        <p:cTn id="42" dur="1" fill="hold">
                                          <p:stCondLst>
                                            <p:cond delay="0"/>
                                          </p:stCondLst>
                                        </p:cTn>
                                        <p:tgtEl>
                                          <p:spTgt spid="62"/>
                                        </p:tgtEl>
                                        <p:attrNameLst>
                                          <p:attrName>style.visibility</p:attrName>
                                        </p:attrNameLst>
                                      </p:cBhvr>
                                      <p:to>
                                        <p:strVal val="visible"/>
                                      </p:to>
                                    </p:set>
                                    <p:animEffect transition="in" filter="fade">
                                      <p:cBhvr>
                                        <p:cTn id="43" dur="500"/>
                                        <p:tgtEl>
                                          <p:spTgt spid="62"/>
                                        </p:tgtEl>
                                      </p:cBhvr>
                                    </p:animEffect>
                                  </p:childTnLst>
                                </p:cTn>
                              </p:par>
                              <p:par>
                                <p:cTn id="44" presetID="42" presetClass="entr" presetSubtype="0" fill="hold" grpId="0" nodeType="withEffect">
                                  <p:stCondLst>
                                    <p:cond delay="0"/>
                                  </p:stCondLst>
                                  <p:childTnLst>
                                    <p:set>
                                      <p:cBhvr>
                                        <p:cTn id="45" dur="1" fill="hold">
                                          <p:stCondLst>
                                            <p:cond delay="0"/>
                                          </p:stCondLst>
                                        </p:cTn>
                                        <p:tgtEl>
                                          <p:spTgt spid="60"/>
                                        </p:tgtEl>
                                        <p:attrNameLst>
                                          <p:attrName>style.visibility</p:attrName>
                                        </p:attrNameLst>
                                      </p:cBhvr>
                                      <p:to>
                                        <p:strVal val="visible"/>
                                      </p:to>
                                    </p:set>
                                    <p:animEffect transition="in" filter="fade">
                                      <p:cBhvr>
                                        <p:cTn id="46" dur="500"/>
                                        <p:tgtEl>
                                          <p:spTgt spid="60"/>
                                        </p:tgtEl>
                                      </p:cBhvr>
                                    </p:animEffect>
                                    <p:anim calcmode="lin" valueType="num">
                                      <p:cBhvr>
                                        <p:cTn id="47" dur="500" fill="hold"/>
                                        <p:tgtEl>
                                          <p:spTgt spid="60"/>
                                        </p:tgtEl>
                                        <p:attrNameLst>
                                          <p:attrName>ppt_x</p:attrName>
                                        </p:attrNameLst>
                                      </p:cBhvr>
                                      <p:tavLst>
                                        <p:tav tm="0">
                                          <p:val>
                                            <p:strVal val="#ppt_x"/>
                                          </p:val>
                                        </p:tav>
                                        <p:tav tm="100000">
                                          <p:val>
                                            <p:strVal val="#ppt_x"/>
                                          </p:val>
                                        </p:tav>
                                      </p:tavLst>
                                    </p:anim>
                                    <p:anim calcmode="lin" valueType="num">
                                      <p:cBhvr>
                                        <p:cTn id="48" dur="500" fill="hold"/>
                                        <p:tgtEl>
                                          <p:spTgt spid="60"/>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0" grpId="0"/>
      <p:bldP spid="55" grpId="0"/>
      <p:bldP spid="58" grpId="0"/>
      <p:bldP spid="59" grpId="0" animBg="1"/>
      <p:bldP spid="60" grpId="0" animBg="1"/>
      <p:bldP spid="61" grpId="0"/>
      <p:bldP spid="62" grpId="0"/>
      <p:bldP spid="6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églalap 3"/>
          <p:cNvSpPr/>
          <p:nvPr/>
        </p:nvSpPr>
        <p:spPr>
          <a:xfrm>
            <a:off x="377333" y="153118"/>
            <a:ext cx="3772251" cy="400110"/>
          </a:xfrm>
          <a:prstGeom prst="rect">
            <a:avLst/>
          </a:prstGeom>
        </p:spPr>
        <p:txBody>
          <a:bodyPr wrap="none">
            <a:spAutoFit/>
          </a:bodyPr>
          <a:lstStyle/>
          <a:p>
            <a:r>
              <a:rPr lang="hu-HU" sz="2000" dirty="0" smtClean="0"/>
              <a:t>Kössünk sorba n darab ellenállást: </a:t>
            </a:r>
            <a:endParaRPr lang="hu-HU" sz="2000" dirty="0"/>
          </a:p>
        </p:txBody>
      </p:sp>
      <p:sp>
        <p:nvSpPr>
          <p:cNvPr id="131" name="Rectangle 115"/>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pSp>
        <p:nvGrpSpPr>
          <p:cNvPr id="146" name="Csoportba foglalás 145"/>
          <p:cNvGrpSpPr/>
          <p:nvPr/>
        </p:nvGrpSpPr>
        <p:grpSpPr>
          <a:xfrm>
            <a:off x="683568" y="1114111"/>
            <a:ext cx="6189982" cy="556519"/>
            <a:chOff x="683568" y="1336933"/>
            <a:chExt cx="6189982" cy="667823"/>
          </a:xfrm>
        </p:grpSpPr>
        <p:sp>
          <p:nvSpPr>
            <p:cNvPr id="111" name="Rectangle 113"/>
            <p:cNvSpPr>
              <a:spLocks noChangeArrowheads="1"/>
            </p:cNvSpPr>
            <p:nvPr/>
          </p:nvSpPr>
          <p:spPr bwMode="auto">
            <a:xfrm>
              <a:off x="1259632" y="1722579"/>
              <a:ext cx="800100" cy="276225"/>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hu-HU"/>
            </a:p>
          </p:txBody>
        </p:sp>
        <p:sp>
          <p:nvSpPr>
            <p:cNvPr id="112" name="Rectangle 113"/>
            <p:cNvSpPr>
              <a:spLocks noChangeArrowheads="1"/>
            </p:cNvSpPr>
            <p:nvPr/>
          </p:nvSpPr>
          <p:spPr bwMode="auto">
            <a:xfrm>
              <a:off x="2577548" y="1721813"/>
              <a:ext cx="800100" cy="276225"/>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hu-HU"/>
            </a:p>
          </p:txBody>
        </p:sp>
        <p:sp>
          <p:nvSpPr>
            <p:cNvPr id="113" name="Rectangle 113"/>
            <p:cNvSpPr>
              <a:spLocks noChangeArrowheads="1"/>
            </p:cNvSpPr>
            <p:nvPr/>
          </p:nvSpPr>
          <p:spPr bwMode="auto">
            <a:xfrm>
              <a:off x="3909531" y="1728531"/>
              <a:ext cx="800100" cy="276225"/>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hu-HU"/>
            </a:p>
          </p:txBody>
        </p:sp>
        <p:sp>
          <p:nvSpPr>
            <p:cNvPr id="114" name="Rectangle 113"/>
            <p:cNvSpPr>
              <a:spLocks noChangeArrowheads="1"/>
            </p:cNvSpPr>
            <p:nvPr/>
          </p:nvSpPr>
          <p:spPr bwMode="auto">
            <a:xfrm>
              <a:off x="5575918" y="1721466"/>
              <a:ext cx="800100" cy="276225"/>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hu-HU"/>
            </a:p>
          </p:txBody>
        </p:sp>
        <p:cxnSp>
          <p:nvCxnSpPr>
            <p:cNvPr id="116" name="Egyenes összekötő 115"/>
            <p:cNvCxnSpPr>
              <a:endCxn id="111" idx="1"/>
            </p:cNvCxnSpPr>
            <p:nvPr/>
          </p:nvCxnSpPr>
          <p:spPr>
            <a:xfrm flipV="1">
              <a:off x="683568" y="1860692"/>
              <a:ext cx="576064" cy="595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Egyenes összekötő 117"/>
            <p:cNvCxnSpPr/>
            <p:nvPr/>
          </p:nvCxnSpPr>
          <p:spPr>
            <a:xfrm flipV="1">
              <a:off x="2070618" y="1859926"/>
              <a:ext cx="517816" cy="76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Egyenes összekötő 118"/>
            <p:cNvCxnSpPr/>
            <p:nvPr/>
          </p:nvCxnSpPr>
          <p:spPr>
            <a:xfrm flipV="1">
              <a:off x="3384357" y="1866643"/>
              <a:ext cx="496044" cy="76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Egyenes összekötő 121"/>
            <p:cNvCxnSpPr/>
            <p:nvPr/>
          </p:nvCxnSpPr>
          <p:spPr>
            <a:xfrm flipV="1">
              <a:off x="6377506" y="1878547"/>
              <a:ext cx="496044" cy="76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Egyenes összekötő 123"/>
            <p:cNvCxnSpPr>
              <a:stCxn id="113" idx="3"/>
            </p:cNvCxnSpPr>
            <p:nvPr/>
          </p:nvCxnSpPr>
          <p:spPr>
            <a:xfrm>
              <a:off x="4709631" y="1866644"/>
              <a:ext cx="222409" cy="76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Egyenes összekötő 124"/>
            <p:cNvCxnSpPr/>
            <p:nvPr/>
          </p:nvCxnSpPr>
          <p:spPr>
            <a:xfrm>
              <a:off x="5341784" y="1859578"/>
              <a:ext cx="222409" cy="76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Egyenes összekötő 125"/>
            <p:cNvCxnSpPr/>
            <p:nvPr/>
          </p:nvCxnSpPr>
          <p:spPr>
            <a:xfrm rot="180000" flipV="1">
              <a:off x="5046780" y="1859578"/>
              <a:ext cx="175258" cy="748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32" name="Objektum 131"/>
            <p:cNvGraphicFramePr>
              <a:graphicFrameLocks noChangeAspect="1"/>
            </p:cNvGraphicFramePr>
            <p:nvPr>
              <p:extLst>
                <p:ext uri="{D42A27DB-BD31-4B8C-83A1-F6EECF244321}">
                  <p14:modId xmlns:p14="http://schemas.microsoft.com/office/powerpoint/2010/main" val="3752715469"/>
                </p:ext>
              </p:extLst>
            </p:nvPr>
          </p:nvGraphicFramePr>
          <p:xfrm>
            <a:off x="1499273" y="1358573"/>
            <a:ext cx="320818" cy="362893"/>
          </p:xfrm>
          <a:graphic>
            <a:graphicData uri="http://schemas.openxmlformats.org/presentationml/2006/ole">
              <mc:AlternateContent xmlns:mc="http://schemas.openxmlformats.org/markup-compatibility/2006">
                <mc:Choice xmlns:v="urn:schemas-microsoft-com:vml" Requires="v">
                  <p:oleObj spid="_x0000_s2378" name="Equation" r:id="rId3" imgW="190440" imgH="215640" progId="Equation.3">
                    <p:embed/>
                  </p:oleObj>
                </mc:Choice>
                <mc:Fallback>
                  <p:oleObj name="Equation" r:id="rId3" imgW="190440" imgH="215640" progId="Equation.3">
                    <p:embed/>
                    <p:pic>
                      <p:nvPicPr>
                        <p:cNvPr id="0" name="Object 114"/>
                        <p:cNvPicPr>
                          <a:picLocks noChangeAspect="1" noChangeArrowheads="1"/>
                        </p:cNvPicPr>
                        <p:nvPr/>
                      </p:nvPicPr>
                      <p:blipFill>
                        <a:blip r:embed="rId4"/>
                        <a:srcRect/>
                        <a:stretch>
                          <a:fillRect/>
                        </a:stretch>
                      </p:blipFill>
                      <p:spPr bwMode="auto">
                        <a:xfrm>
                          <a:off x="1499273" y="1358573"/>
                          <a:ext cx="320818" cy="362893"/>
                        </a:xfrm>
                        <a:prstGeom prst="rect">
                          <a:avLst/>
                        </a:prstGeom>
                        <a:noFill/>
                      </p:spPr>
                    </p:pic>
                  </p:oleObj>
                </mc:Fallback>
              </mc:AlternateContent>
            </a:graphicData>
          </a:graphic>
        </p:graphicFrame>
        <p:graphicFrame>
          <p:nvGraphicFramePr>
            <p:cNvPr id="133" name="Objektum 132"/>
            <p:cNvGraphicFramePr>
              <a:graphicFrameLocks noChangeAspect="1"/>
            </p:cNvGraphicFramePr>
            <p:nvPr>
              <p:extLst>
                <p:ext uri="{D42A27DB-BD31-4B8C-83A1-F6EECF244321}">
                  <p14:modId xmlns:p14="http://schemas.microsoft.com/office/powerpoint/2010/main" val="4016107195"/>
                </p:ext>
              </p:extLst>
            </p:nvPr>
          </p:nvGraphicFramePr>
          <p:xfrm>
            <a:off x="2795035" y="1336933"/>
            <a:ext cx="365125" cy="361950"/>
          </p:xfrm>
          <a:graphic>
            <a:graphicData uri="http://schemas.openxmlformats.org/presentationml/2006/ole">
              <mc:AlternateContent xmlns:mc="http://schemas.openxmlformats.org/markup-compatibility/2006">
                <mc:Choice xmlns:v="urn:schemas-microsoft-com:vml" Requires="v">
                  <p:oleObj spid="_x0000_s2379" name="Equation" r:id="rId5" imgW="215640" imgH="215640" progId="Equation.3">
                    <p:embed/>
                  </p:oleObj>
                </mc:Choice>
                <mc:Fallback>
                  <p:oleObj name="Equation" r:id="rId5" imgW="215640" imgH="215640" progId="Equation.3">
                    <p:embed/>
                    <p:pic>
                      <p:nvPicPr>
                        <p:cNvPr id="0" name="Objektum 131"/>
                        <p:cNvPicPr>
                          <a:picLocks noChangeAspect="1" noChangeArrowheads="1"/>
                        </p:cNvPicPr>
                        <p:nvPr/>
                      </p:nvPicPr>
                      <p:blipFill>
                        <a:blip r:embed="rId6"/>
                        <a:srcRect/>
                        <a:stretch>
                          <a:fillRect/>
                        </a:stretch>
                      </p:blipFill>
                      <p:spPr bwMode="auto">
                        <a:xfrm>
                          <a:off x="2795035" y="1336933"/>
                          <a:ext cx="365125"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4" name="Objektum 133"/>
            <p:cNvGraphicFramePr>
              <a:graphicFrameLocks noChangeAspect="1"/>
            </p:cNvGraphicFramePr>
            <p:nvPr>
              <p:extLst>
                <p:ext uri="{D42A27DB-BD31-4B8C-83A1-F6EECF244321}">
                  <p14:modId xmlns:p14="http://schemas.microsoft.com/office/powerpoint/2010/main" val="1203747374"/>
                </p:ext>
              </p:extLst>
            </p:nvPr>
          </p:nvGraphicFramePr>
          <p:xfrm>
            <a:off x="4169584" y="1338879"/>
            <a:ext cx="342900" cy="382587"/>
          </p:xfrm>
          <a:graphic>
            <a:graphicData uri="http://schemas.openxmlformats.org/presentationml/2006/ole">
              <mc:AlternateContent xmlns:mc="http://schemas.openxmlformats.org/markup-compatibility/2006">
                <mc:Choice xmlns:v="urn:schemas-microsoft-com:vml" Requires="v">
                  <p:oleObj spid="_x0000_s2380" name="Equation" r:id="rId7" imgW="203040" imgH="228600" progId="Equation.3">
                    <p:embed/>
                  </p:oleObj>
                </mc:Choice>
                <mc:Fallback>
                  <p:oleObj name="Equation" r:id="rId7" imgW="203040" imgH="228600" progId="Equation.3">
                    <p:embed/>
                    <p:pic>
                      <p:nvPicPr>
                        <p:cNvPr id="0" name="Objektum 131"/>
                        <p:cNvPicPr>
                          <a:picLocks noChangeAspect="1" noChangeArrowheads="1"/>
                        </p:cNvPicPr>
                        <p:nvPr/>
                      </p:nvPicPr>
                      <p:blipFill>
                        <a:blip r:embed="rId8"/>
                        <a:srcRect/>
                        <a:stretch>
                          <a:fillRect/>
                        </a:stretch>
                      </p:blipFill>
                      <p:spPr bwMode="auto">
                        <a:xfrm>
                          <a:off x="4169584" y="1338879"/>
                          <a:ext cx="342900"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5" name="Objektum 134"/>
            <p:cNvGraphicFramePr>
              <a:graphicFrameLocks noChangeAspect="1"/>
            </p:cNvGraphicFramePr>
            <p:nvPr>
              <p:extLst>
                <p:ext uri="{D42A27DB-BD31-4B8C-83A1-F6EECF244321}">
                  <p14:modId xmlns:p14="http://schemas.microsoft.com/office/powerpoint/2010/main" val="1937598616"/>
                </p:ext>
              </p:extLst>
            </p:nvPr>
          </p:nvGraphicFramePr>
          <p:xfrm>
            <a:off x="5793405" y="1338623"/>
            <a:ext cx="365125" cy="361950"/>
          </p:xfrm>
          <a:graphic>
            <a:graphicData uri="http://schemas.openxmlformats.org/presentationml/2006/ole">
              <mc:AlternateContent xmlns:mc="http://schemas.openxmlformats.org/markup-compatibility/2006">
                <mc:Choice xmlns:v="urn:schemas-microsoft-com:vml" Requires="v">
                  <p:oleObj spid="_x0000_s2381" name="Equation" r:id="rId9" imgW="215640" imgH="215640" progId="Equation.3">
                    <p:embed/>
                  </p:oleObj>
                </mc:Choice>
                <mc:Fallback>
                  <p:oleObj name="Equation" r:id="rId9" imgW="215640" imgH="215640" progId="Equation.3">
                    <p:embed/>
                    <p:pic>
                      <p:nvPicPr>
                        <p:cNvPr id="0" name="Objektum 131"/>
                        <p:cNvPicPr>
                          <a:picLocks noChangeAspect="1" noChangeArrowheads="1"/>
                        </p:cNvPicPr>
                        <p:nvPr/>
                      </p:nvPicPr>
                      <p:blipFill>
                        <a:blip r:embed="rId10"/>
                        <a:srcRect/>
                        <a:stretch>
                          <a:fillRect/>
                        </a:stretch>
                      </p:blipFill>
                      <p:spPr bwMode="auto">
                        <a:xfrm>
                          <a:off x="5793405" y="1338623"/>
                          <a:ext cx="365125"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cxnSp>
        <p:nvCxnSpPr>
          <p:cNvPr id="137" name="Egyenes összekötő nyíllal 136"/>
          <p:cNvCxnSpPr/>
          <p:nvPr/>
        </p:nvCxnSpPr>
        <p:spPr>
          <a:xfrm>
            <a:off x="1299642" y="1777380"/>
            <a:ext cx="720080" cy="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38" name="Egyenes összekötő nyíllal 137"/>
          <p:cNvCxnSpPr/>
          <p:nvPr/>
        </p:nvCxnSpPr>
        <p:spPr>
          <a:xfrm>
            <a:off x="2588434" y="1801100"/>
            <a:ext cx="720080" cy="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39" name="Egyenes összekötő nyíllal 138"/>
          <p:cNvCxnSpPr/>
          <p:nvPr/>
        </p:nvCxnSpPr>
        <p:spPr>
          <a:xfrm>
            <a:off x="3909531" y="1826454"/>
            <a:ext cx="720080" cy="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40" name="Egyenes összekötő nyíllal 139"/>
          <p:cNvCxnSpPr/>
          <p:nvPr/>
        </p:nvCxnSpPr>
        <p:spPr>
          <a:xfrm>
            <a:off x="5657426" y="1817383"/>
            <a:ext cx="720080" cy="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41" name="Rectangle 125"/>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142" name="Objektum 141"/>
          <p:cNvGraphicFramePr>
            <a:graphicFrameLocks noChangeAspect="1"/>
          </p:cNvGraphicFramePr>
          <p:nvPr>
            <p:extLst>
              <p:ext uri="{D42A27DB-BD31-4B8C-83A1-F6EECF244321}">
                <p14:modId xmlns:p14="http://schemas.microsoft.com/office/powerpoint/2010/main" val="1914397289"/>
              </p:ext>
            </p:extLst>
          </p:nvPr>
        </p:nvGraphicFramePr>
        <p:xfrm>
          <a:off x="1503140" y="1837387"/>
          <a:ext cx="313085" cy="281728"/>
        </p:xfrm>
        <a:graphic>
          <a:graphicData uri="http://schemas.openxmlformats.org/presentationml/2006/ole">
            <mc:AlternateContent xmlns:mc="http://schemas.openxmlformats.org/markup-compatibility/2006">
              <mc:Choice xmlns:v="urn:schemas-microsoft-com:vml" Requires="v">
                <p:oleObj spid="_x0000_s2382" name="Equation" r:id="rId11" imgW="203040" imgH="215640" progId="Equation.3">
                  <p:embed/>
                </p:oleObj>
              </mc:Choice>
              <mc:Fallback>
                <p:oleObj name="Equation" r:id="rId11" imgW="203040" imgH="215640" progId="Equation.3">
                  <p:embed/>
                  <p:pic>
                    <p:nvPicPr>
                      <p:cNvPr id="0" name="Object 124"/>
                      <p:cNvPicPr>
                        <a:picLocks noChangeAspect="1" noChangeArrowheads="1"/>
                      </p:cNvPicPr>
                      <p:nvPr/>
                    </p:nvPicPr>
                    <p:blipFill>
                      <a:blip r:embed="rId12"/>
                      <a:srcRect/>
                      <a:stretch>
                        <a:fillRect/>
                      </a:stretch>
                    </p:blipFill>
                    <p:spPr bwMode="auto">
                      <a:xfrm>
                        <a:off x="1503140" y="1837387"/>
                        <a:ext cx="313085" cy="281728"/>
                      </a:xfrm>
                      <a:prstGeom prst="rect">
                        <a:avLst/>
                      </a:prstGeom>
                      <a:noFill/>
                    </p:spPr>
                  </p:pic>
                </p:oleObj>
              </mc:Fallback>
            </mc:AlternateContent>
          </a:graphicData>
        </a:graphic>
      </p:graphicFrame>
      <p:graphicFrame>
        <p:nvGraphicFramePr>
          <p:cNvPr id="143" name="Objektum 142"/>
          <p:cNvGraphicFramePr>
            <a:graphicFrameLocks noChangeAspect="1"/>
          </p:cNvGraphicFramePr>
          <p:nvPr>
            <p:extLst>
              <p:ext uri="{D42A27DB-BD31-4B8C-83A1-F6EECF244321}">
                <p14:modId xmlns:p14="http://schemas.microsoft.com/office/powerpoint/2010/main" val="254743440"/>
              </p:ext>
            </p:extLst>
          </p:nvPr>
        </p:nvGraphicFramePr>
        <p:xfrm>
          <a:off x="2768293" y="1801100"/>
          <a:ext cx="360362" cy="304271"/>
        </p:xfrm>
        <a:graphic>
          <a:graphicData uri="http://schemas.openxmlformats.org/presentationml/2006/ole">
            <mc:AlternateContent xmlns:mc="http://schemas.openxmlformats.org/markup-compatibility/2006">
              <mc:Choice xmlns:v="urn:schemas-microsoft-com:vml" Requires="v">
                <p:oleObj spid="_x0000_s2383" name="Equation" r:id="rId13" imgW="215640" imgH="215640" progId="Equation.3">
                  <p:embed/>
                </p:oleObj>
              </mc:Choice>
              <mc:Fallback>
                <p:oleObj name="Equation" r:id="rId13" imgW="215640" imgH="215640" progId="Equation.3">
                  <p:embed/>
                  <p:pic>
                    <p:nvPicPr>
                      <p:cNvPr id="0" name="Objektum 141"/>
                      <p:cNvPicPr>
                        <a:picLocks noChangeAspect="1" noChangeArrowheads="1"/>
                      </p:cNvPicPr>
                      <p:nvPr/>
                    </p:nvPicPr>
                    <p:blipFill>
                      <a:blip r:embed="rId14"/>
                      <a:srcRect/>
                      <a:stretch>
                        <a:fillRect/>
                      </a:stretch>
                    </p:blipFill>
                    <p:spPr bwMode="auto">
                      <a:xfrm>
                        <a:off x="2768293" y="1801100"/>
                        <a:ext cx="360362" cy="304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4" name="Objektum 143"/>
          <p:cNvGraphicFramePr>
            <a:graphicFrameLocks noChangeAspect="1"/>
          </p:cNvGraphicFramePr>
          <p:nvPr>
            <p:extLst>
              <p:ext uri="{D42A27DB-BD31-4B8C-83A1-F6EECF244321}">
                <p14:modId xmlns:p14="http://schemas.microsoft.com/office/powerpoint/2010/main" val="4030893513"/>
              </p:ext>
            </p:extLst>
          </p:nvPr>
        </p:nvGraphicFramePr>
        <p:xfrm>
          <a:off x="4092565" y="1860880"/>
          <a:ext cx="354013" cy="317500"/>
        </p:xfrm>
        <a:graphic>
          <a:graphicData uri="http://schemas.openxmlformats.org/presentationml/2006/ole">
            <mc:AlternateContent xmlns:mc="http://schemas.openxmlformats.org/markup-compatibility/2006">
              <mc:Choice xmlns:v="urn:schemas-microsoft-com:vml" Requires="v">
                <p:oleObj spid="_x0000_s2384" name="Equation" r:id="rId15" imgW="215640" imgH="228600" progId="Equation.3">
                  <p:embed/>
                </p:oleObj>
              </mc:Choice>
              <mc:Fallback>
                <p:oleObj name="Equation" r:id="rId15" imgW="215640" imgH="228600" progId="Equation.3">
                  <p:embed/>
                  <p:pic>
                    <p:nvPicPr>
                      <p:cNvPr id="0" name="Objektum 141"/>
                      <p:cNvPicPr>
                        <a:picLocks noChangeAspect="1" noChangeArrowheads="1"/>
                      </p:cNvPicPr>
                      <p:nvPr/>
                    </p:nvPicPr>
                    <p:blipFill>
                      <a:blip r:embed="rId16"/>
                      <a:srcRect/>
                      <a:stretch>
                        <a:fillRect/>
                      </a:stretch>
                    </p:blipFill>
                    <p:spPr bwMode="auto">
                      <a:xfrm>
                        <a:off x="4092565" y="1860880"/>
                        <a:ext cx="354013" cy="317500"/>
                      </a:xfrm>
                      <a:prstGeom prst="rect">
                        <a:avLst/>
                      </a:prstGeom>
                      <a:noFill/>
                      <a:ln>
                        <a:noFill/>
                      </a:ln>
                    </p:spPr>
                  </p:pic>
                </p:oleObj>
              </mc:Fallback>
            </mc:AlternateContent>
          </a:graphicData>
        </a:graphic>
      </p:graphicFrame>
      <p:graphicFrame>
        <p:nvGraphicFramePr>
          <p:cNvPr id="145" name="Objektum 144"/>
          <p:cNvGraphicFramePr>
            <a:graphicFrameLocks noChangeAspect="1"/>
          </p:cNvGraphicFramePr>
          <p:nvPr>
            <p:extLst>
              <p:ext uri="{D42A27DB-BD31-4B8C-83A1-F6EECF244321}">
                <p14:modId xmlns:p14="http://schemas.microsoft.com/office/powerpoint/2010/main" val="2648449803"/>
              </p:ext>
            </p:extLst>
          </p:nvPr>
        </p:nvGraphicFramePr>
        <p:xfrm>
          <a:off x="5795787" y="1827863"/>
          <a:ext cx="360362" cy="304271"/>
        </p:xfrm>
        <a:graphic>
          <a:graphicData uri="http://schemas.openxmlformats.org/presentationml/2006/ole">
            <mc:AlternateContent xmlns:mc="http://schemas.openxmlformats.org/markup-compatibility/2006">
              <mc:Choice xmlns:v="urn:schemas-microsoft-com:vml" Requires="v">
                <p:oleObj spid="_x0000_s2385" name="Equation" r:id="rId17" imgW="215640" imgH="215640" progId="Equation.3">
                  <p:embed/>
                </p:oleObj>
              </mc:Choice>
              <mc:Fallback>
                <p:oleObj name="Equation" r:id="rId17" imgW="215640" imgH="215640" progId="Equation.3">
                  <p:embed/>
                  <p:pic>
                    <p:nvPicPr>
                      <p:cNvPr id="0" name="Objektum 142"/>
                      <p:cNvPicPr>
                        <a:picLocks noChangeAspect="1" noChangeArrowheads="1"/>
                      </p:cNvPicPr>
                      <p:nvPr/>
                    </p:nvPicPr>
                    <p:blipFill>
                      <a:blip r:embed="rId18"/>
                      <a:srcRect/>
                      <a:stretch>
                        <a:fillRect/>
                      </a:stretch>
                    </p:blipFill>
                    <p:spPr bwMode="auto">
                      <a:xfrm>
                        <a:off x="5795787" y="1827863"/>
                        <a:ext cx="360362" cy="304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48" name="Egyenes összekötő 147"/>
          <p:cNvCxnSpPr/>
          <p:nvPr/>
        </p:nvCxnSpPr>
        <p:spPr>
          <a:xfrm>
            <a:off x="6873550" y="1566094"/>
            <a:ext cx="0" cy="93136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9" name="Egyenes összekötő 148"/>
          <p:cNvCxnSpPr/>
          <p:nvPr/>
        </p:nvCxnSpPr>
        <p:spPr>
          <a:xfrm>
            <a:off x="694454" y="1557023"/>
            <a:ext cx="0" cy="93136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1" name="Egyenes összekötő nyíllal 150"/>
          <p:cNvCxnSpPr/>
          <p:nvPr/>
        </p:nvCxnSpPr>
        <p:spPr>
          <a:xfrm flipV="1">
            <a:off x="827584" y="2488389"/>
            <a:ext cx="5904656" cy="1"/>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graphicFrame>
        <p:nvGraphicFramePr>
          <p:cNvPr id="154" name="Objektum 153"/>
          <p:cNvGraphicFramePr>
            <a:graphicFrameLocks noChangeAspect="1"/>
          </p:cNvGraphicFramePr>
          <p:nvPr>
            <p:extLst>
              <p:ext uri="{D42A27DB-BD31-4B8C-83A1-F6EECF244321}">
                <p14:modId xmlns:p14="http://schemas.microsoft.com/office/powerpoint/2010/main" val="3312445066"/>
              </p:ext>
            </p:extLst>
          </p:nvPr>
        </p:nvGraphicFramePr>
        <p:xfrm>
          <a:off x="3519488" y="2600854"/>
          <a:ext cx="360362" cy="339990"/>
        </p:xfrm>
        <a:graphic>
          <a:graphicData uri="http://schemas.openxmlformats.org/presentationml/2006/ole">
            <mc:AlternateContent xmlns:mc="http://schemas.openxmlformats.org/markup-compatibility/2006">
              <mc:Choice xmlns:v="urn:schemas-microsoft-com:vml" Requires="v">
                <p:oleObj spid="_x0000_s2386" name="Equation" r:id="rId19" imgW="215640" imgH="241200" progId="Equation.3">
                  <p:embed/>
                </p:oleObj>
              </mc:Choice>
              <mc:Fallback>
                <p:oleObj name="Equation" r:id="rId19" imgW="215640" imgH="241200" progId="Equation.3">
                  <p:embed/>
                  <p:pic>
                    <p:nvPicPr>
                      <p:cNvPr id="0" name="Objektum 144"/>
                      <p:cNvPicPr>
                        <a:picLocks noChangeAspect="1" noChangeArrowheads="1"/>
                      </p:cNvPicPr>
                      <p:nvPr/>
                    </p:nvPicPr>
                    <p:blipFill>
                      <a:blip r:embed="rId20"/>
                      <a:srcRect/>
                      <a:stretch>
                        <a:fillRect/>
                      </a:stretch>
                    </p:blipFill>
                    <p:spPr bwMode="auto">
                      <a:xfrm>
                        <a:off x="3519488" y="2600854"/>
                        <a:ext cx="360362" cy="33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5" name="Téglalap 154"/>
          <p:cNvSpPr/>
          <p:nvPr/>
        </p:nvSpPr>
        <p:spPr>
          <a:xfrm>
            <a:off x="419355" y="2929508"/>
            <a:ext cx="8041077" cy="400110"/>
          </a:xfrm>
          <a:prstGeom prst="rect">
            <a:avLst/>
          </a:prstGeom>
        </p:spPr>
        <p:txBody>
          <a:bodyPr wrap="square">
            <a:spAutoFit/>
          </a:bodyPr>
          <a:lstStyle/>
          <a:p>
            <a:r>
              <a:rPr lang="hu-HU" sz="2000" dirty="0"/>
              <a:t>A különböző  ellenállásokon más-más feszültség </a:t>
            </a:r>
            <a:r>
              <a:rPr lang="hu-HU" sz="2000" dirty="0" smtClean="0"/>
              <a:t>esik</a:t>
            </a:r>
            <a:endParaRPr lang="hu-HU" sz="2000" dirty="0"/>
          </a:p>
        </p:txBody>
      </p:sp>
      <p:sp>
        <p:nvSpPr>
          <p:cNvPr id="156" name="Téglalap 155"/>
          <p:cNvSpPr/>
          <p:nvPr/>
        </p:nvSpPr>
        <p:spPr>
          <a:xfrm>
            <a:off x="368830" y="574248"/>
            <a:ext cx="4720395" cy="400110"/>
          </a:xfrm>
          <a:prstGeom prst="rect">
            <a:avLst/>
          </a:prstGeom>
        </p:spPr>
        <p:txBody>
          <a:bodyPr wrap="none">
            <a:spAutoFit/>
          </a:bodyPr>
          <a:lstStyle/>
          <a:p>
            <a:r>
              <a:rPr lang="hu-HU" sz="2000" dirty="0"/>
              <a:t>Kapcsoljunk az ellenállásokra U feszültséget</a:t>
            </a:r>
          </a:p>
        </p:txBody>
      </p:sp>
      <p:sp>
        <p:nvSpPr>
          <p:cNvPr id="157" name="Téglalap 156"/>
          <p:cNvSpPr/>
          <p:nvPr/>
        </p:nvSpPr>
        <p:spPr>
          <a:xfrm>
            <a:off x="1644529" y="5137753"/>
            <a:ext cx="4444678" cy="400110"/>
          </a:xfrm>
          <a:prstGeom prst="rect">
            <a:avLst/>
          </a:prstGeom>
        </p:spPr>
        <p:txBody>
          <a:bodyPr wrap="none">
            <a:spAutoFit/>
          </a:bodyPr>
          <a:lstStyle/>
          <a:p>
            <a:r>
              <a:rPr lang="hu-HU" sz="2000" dirty="0"/>
              <a:t>Az ellenállásokon ugyanaz az áram </a:t>
            </a:r>
            <a:r>
              <a:rPr lang="hu-HU" sz="2000" dirty="0" smtClean="0"/>
              <a:t>folyik.</a:t>
            </a:r>
            <a:endParaRPr lang="hu-HU" sz="2000" dirty="0"/>
          </a:p>
        </p:txBody>
      </p:sp>
      <p:cxnSp>
        <p:nvCxnSpPr>
          <p:cNvPr id="159" name="Egyenes összekötő nyíllal 158"/>
          <p:cNvCxnSpPr/>
          <p:nvPr/>
        </p:nvCxnSpPr>
        <p:spPr>
          <a:xfrm>
            <a:off x="694454" y="1357333"/>
            <a:ext cx="493170" cy="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60" name="Objektum 159"/>
          <p:cNvGraphicFramePr>
            <a:graphicFrameLocks noChangeAspect="1"/>
          </p:cNvGraphicFramePr>
          <p:nvPr>
            <p:extLst>
              <p:ext uri="{D42A27DB-BD31-4B8C-83A1-F6EECF244321}">
                <p14:modId xmlns:p14="http://schemas.microsoft.com/office/powerpoint/2010/main" val="1455123974"/>
              </p:ext>
            </p:extLst>
          </p:nvPr>
        </p:nvGraphicFramePr>
        <p:xfrm>
          <a:off x="798110" y="1021313"/>
          <a:ext cx="249237" cy="336021"/>
        </p:xfrm>
        <a:graphic>
          <a:graphicData uri="http://schemas.openxmlformats.org/presentationml/2006/ole">
            <mc:AlternateContent xmlns:mc="http://schemas.openxmlformats.org/markup-compatibility/2006">
              <mc:Choice xmlns:v="urn:schemas-microsoft-com:vml" Requires="v">
                <p:oleObj spid="_x0000_s2387" name="Equation" r:id="rId21" imgW="152280" imgH="241200" progId="Equation.3">
                  <p:embed/>
                </p:oleObj>
              </mc:Choice>
              <mc:Fallback>
                <p:oleObj name="Equation" r:id="rId21" imgW="152280" imgH="241200" progId="Equation.3">
                  <p:embed/>
                  <p:pic>
                    <p:nvPicPr>
                      <p:cNvPr id="0" name="Objektum 143"/>
                      <p:cNvPicPr>
                        <a:picLocks noChangeAspect="1" noChangeArrowheads="1"/>
                      </p:cNvPicPr>
                      <p:nvPr/>
                    </p:nvPicPr>
                    <p:blipFill>
                      <a:blip r:embed="rId22"/>
                      <a:srcRect/>
                      <a:stretch>
                        <a:fillRect/>
                      </a:stretch>
                    </p:blipFill>
                    <p:spPr bwMode="auto">
                      <a:xfrm>
                        <a:off x="798110" y="1021313"/>
                        <a:ext cx="249237" cy="336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1" name="Rectangle 164"/>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162" name="Objektum 161"/>
          <p:cNvGraphicFramePr>
            <a:graphicFrameLocks noChangeAspect="1"/>
          </p:cNvGraphicFramePr>
          <p:nvPr>
            <p:extLst>
              <p:ext uri="{D42A27DB-BD31-4B8C-83A1-F6EECF244321}">
                <p14:modId xmlns:p14="http://schemas.microsoft.com/office/powerpoint/2010/main" val="1600212575"/>
              </p:ext>
            </p:extLst>
          </p:nvPr>
        </p:nvGraphicFramePr>
        <p:xfrm>
          <a:off x="3010712" y="3753813"/>
          <a:ext cx="2331072" cy="426916"/>
        </p:xfrm>
        <a:graphic>
          <a:graphicData uri="http://schemas.openxmlformats.org/presentationml/2006/ole">
            <mc:AlternateContent xmlns:mc="http://schemas.openxmlformats.org/markup-compatibility/2006">
              <mc:Choice xmlns:v="urn:schemas-microsoft-com:vml" Requires="v">
                <p:oleObj spid="_x0000_s2388" name="Equation" r:id="rId23" imgW="1447560" imgH="241200" progId="Equation.3">
                  <p:embed/>
                </p:oleObj>
              </mc:Choice>
              <mc:Fallback>
                <p:oleObj name="Equation" r:id="rId23" imgW="1447560" imgH="241200" progId="Equation.3">
                  <p:embed/>
                  <p:pic>
                    <p:nvPicPr>
                      <p:cNvPr id="0" name="Object 163"/>
                      <p:cNvPicPr>
                        <a:picLocks noChangeAspect="1" noChangeArrowheads="1"/>
                      </p:cNvPicPr>
                      <p:nvPr/>
                    </p:nvPicPr>
                    <p:blipFill>
                      <a:blip r:embed="rId24"/>
                      <a:srcRect/>
                      <a:stretch>
                        <a:fillRect/>
                      </a:stretch>
                    </p:blipFill>
                    <p:spPr bwMode="auto">
                      <a:xfrm>
                        <a:off x="3010712" y="3753813"/>
                        <a:ext cx="2331072" cy="426916"/>
                      </a:xfrm>
                      <a:prstGeom prst="rect">
                        <a:avLst/>
                      </a:prstGeom>
                      <a:noFill/>
                    </p:spPr>
                  </p:pic>
                </p:oleObj>
              </mc:Fallback>
            </mc:AlternateContent>
          </a:graphicData>
        </a:graphic>
      </p:graphicFrame>
      <p:sp>
        <p:nvSpPr>
          <p:cNvPr id="163" name="Téglalap 162"/>
          <p:cNvSpPr/>
          <p:nvPr/>
        </p:nvSpPr>
        <p:spPr>
          <a:xfrm>
            <a:off x="483395" y="3324365"/>
            <a:ext cx="7332376" cy="400110"/>
          </a:xfrm>
          <a:prstGeom prst="rect">
            <a:avLst/>
          </a:prstGeom>
        </p:spPr>
        <p:txBody>
          <a:bodyPr wrap="square">
            <a:spAutoFit/>
          </a:bodyPr>
          <a:lstStyle/>
          <a:p>
            <a:r>
              <a:rPr lang="hu-HU" sz="2000" dirty="0" smtClean="0"/>
              <a:t>a feszültségek összege megegyezik a láncra kapcsolt feszültséggel:</a:t>
            </a:r>
            <a:endParaRPr lang="hu-HU" sz="2000" dirty="0"/>
          </a:p>
        </p:txBody>
      </p:sp>
      <p:sp>
        <p:nvSpPr>
          <p:cNvPr id="2" name="Téglalap 1"/>
          <p:cNvSpPr/>
          <p:nvPr/>
        </p:nvSpPr>
        <p:spPr>
          <a:xfrm>
            <a:off x="141918" y="4177646"/>
            <a:ext cx="8975387" cy="1015663"/>
          </a:xfrm>
          <a:prstGeom prst="rect">
            <a:avLst/>
          </a:prstGeom>
        </p:spPr>
        <p:txBody>
          <a:bodyPr wrap="square">
            <a:spAutoFit/>
          </a:bodyPr>
          <a:lstStyle/>
          <a:p>
            <a:r>
              <a:rPr lang="hu-HU" sz="2000" dirty="0"/>
              <a:t>M</a:t>
            </a:r>
            <a:r>
              <a:rPr lang="hu-HU" sz="2000" dirty="0" smtClean="0"/>
              <a:t>ekkora </a:t>
            </a:r>
            <a:r>
              <a:rPr lang="hu-HU" sz="2000" dirty="0"/>
              <a:t>eredő </a:t>
            </a:r>
            <a:r>
              <a:rPr lang="hu-HU" sz="2000" dirty="0" smtClean="0"/>
              <a:t>ellenállás </a:t>
            </a:r>
            <a:r>
              <a:rPr lang="hu-HU" sz="2000" dirty="0"/>
              <a:t>helyettesíti az n darab sorba kapcsolt </a:t>
            </a:r>
            <a:r>
              <a:rPr lang="hu-HU" sz="2000" dirty="0" smtClean="0"/>
              <a:t>ellenállást?  Az </a:t>
            </a:r>
            <a:r>
              <a:rPr lang="hu-HU" sz="2000" dirty="0"/>
              <a:t>eredő akkor helyettesíti a többi ellenállást, ha azonos áram esetében a feszültségesés az eredőn megegyezik </a:t>
            </a:r>
            <a:r>
              <a:rPr lang="hu-HU" sz="2000" dirty="0" smtClean="0"/>
              <a:t>az </a:t>
            </a:r>
            <a:r>
              <a:rPr lang="hu-HU" sz="2000" dirty="0"/>
              <a:t>n darab ellenálláson eső feszültség </a:t>
            </a:r>
            <a:r>
              <a:rPr lang="hu-HU" sz="2000" dirty="0" smtClean="0"/>
              <a:t>összegével.</a:t>
            </a:r>
            <a:endParaRPr lang="hu-HU" sz="2000" dirty="0"/>
          </a:p>
        </p:txBody>
      </p:sp>
    </p:spTree>
    <p:extLst>
      <p:ext uri="{BB962C8B-B14F-4D97-AF65-F5344CB8AC3E}">
        <p14:creationId xmlns:p14="http://schemas.microsoft.com/office/powerpoint/2010/main" val="4115056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6"/>
                                        </p:tgtEl>
                                        <p:attrNameLst>
                                          <p:attrName>style.visibility</p:attrName>
                                        </p:attrNameLst>
                                      </p:cBhvr>
                                      <p:to>
                                        <p:strVal val="visible"/>
                                      </p:to>
                                    </p:set>
                                    <p:animEffect transition="in" filter="fade">
                                      <p:cBhvr>
                                        <p:cTn id="7" dur="500"/>
                                        <p:tgtEl>
                                          <p:spTgt spid="14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6"/>
                                        </p:tgtEl>
                                        <p:attrNameLst>
                                          <p:attrName>style.visibility</p:attrName>
                                        </p:attrNameLst>
                                      </p:cBhvr>
                                      <p:to>
                                        <p:strVal val="visible"/>
                                      </p:to>
                                    </p:set>
                                    <p:animEffect transition="in" filter="fade">
                                      <p:cBhvr>
                                        <p:cTn id="12" dur="500"/>
                                        <p:tgtEl>
                                          <p:spTgt spid="15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8"/>
                                        </p:tgtEl>
                                        <p:attrNameLst>
                                          <p:attrName>style.visibility</p:attrName>
                                        </p:attrNameLst>
                                      </p:cBhvr>
                                      <p:to>
                                        <p:strVal val="visible"/>
                                      </p:to>
                                    </p:set>
                                    <p:animEffect transition="in" filter="fade">
                                      <p:cBhvr>
                                        <p:cTn id="17" dur="500"/>
                                        <p:tgtEl>
                                          <p:spTgt spid="148"/>
                                        </p:tgtEl>
                                      </p:cBhvr>
                                    </p:animEffect>
                                  </p:childTnLst>
                                </p:cTn>
                              </p:par>
                              <p:par>
                                <p:cTn id="18" presetID="10" presetClass="entr" presetSubtype="0" fill="hold" nodeType="withEffect">
                                  <p:stCondLst>
                                    <p:cond delay="0"/>
                                  </p:stCondLst>
                                  <p:childTnLst>
                                    <p:set>
                                      <p:cBhvr>
                                        <p:cTn id="19" dur="1" fill="hold">
                                          <p:stCondLst>
                                            <p:cond delay="0"/>
                                          </p:stCondLst>
                                        </p:cTn>
                                        <p:tgtEl>
                                          <p:spTgt spid="149"/>
                                        </p:tgtEl>
                                        <p:attrNameLst>
                                          <p:attrName>style.visibility</p:attrName>
                                        </p:attrNameLst>
                                      </p:cBhvr>
                                      <p:to>
                                        <p:strVal val="visible"/>
                                      </p:to>
                                    </p:set>
                                    <p:animEffect transition="in" filter="fade">
                                      <p:cBhvr>
                                        <p:cTn id="20" dur="500"/>
                                        <p:tgtEl>
                                          <p:spTgt spid="149"/>
                                        </p:tgtEl>
                                      </p:cBhvr>
                                    </p:animEffect>
                                  </p:childTnLst>
                                </p:cTn>
                              </p:par>
                            </p:childTnLst>
                          </p:cTn>
                        </p:par>
                        <p:par>
                          <p:cTn id="21" fill="hold">
                            <p:stCondLst>
                              <p:cond delay="500"/>
                            </p:stCondLst>
                            <p:childTnLst>
                              <p:par>
                                <p:cTn id="22" presetID="42" presetClass="entr" presetSubtype="0" fill="hold" nodeType="afterEffect">
                                  <p:stCondLst>
                                    <p:cond delay="0"/>
                                  </p:stCondLst>
                                  <p:childTnLst>
                                    <p:set>
                                      <p:cBhvr>
                                        <p:cTn id="23" dur="1" fill="hold">
                                          <p:stCondLst>
                                            <p:cond delay="0"/>
                                          </p:stCondLst>
                                        </p:cTn>
                                        <p:tgtEl>
                                          <p:spTgt spid="151"/>
                                        </p:tgtEl>
                                        <p:attrNameLst>
                                          <p:attrName>style.visibility</p:attrName>
                                        </p:attrNameLst>
                                      </p:cBhvr>
                                      <p:to>
                                        <p:strVal val="visible"/>
                                      </p:to>
                                    </p:set>
                                    <p:animEffect transition="in" filter="fade">
                                      <p:cBhvr>
                                        <p:cTn id="24" dur="500"/>
                                        <p:tgtEl>
                                          <p:spTgt spid="151"/>
                                        </p:tgtEl>
                                      </p:cBhvr>
                                    </p:animEffect>
                                    <p:anim calcmode="lin" valueType="num">
                                      <p:cBhvr>
                                        <p:cTn id="25" dur="500" fill="hold"/>
                                        <p:tgtEl>
                                          <p:spTgt spid="151"/>
                                        </p:tgtEl>
                                        <p:attrNameLst>
                                          <p:attrName>ppt_x</p:attrName>
                                        </p:attrNameLst>
                                      </p:cBhvr>
                                      <p:tavLst>
                                        <p:tav tm="0">
                                          <p:val>
                                            <p:strVal val="#ppt_x"/>
                                          </p:val>
                                        </p:tav>
                                        <p:tav tm="100000">
                                          <p:val>
                                            <p:strVal val="#ppt_x"/>
                                          </p:val>
                                        </p:tav>
                                      </p:tavLst>
                                    </p:anim>
                                    <p:anim calcmode="lin" valueType="num">
                                      <p:cBhvr>
                                        <p:cTn id="26" dur="500" fill="hold"/>
                                        <p:tgtEl>
                                          <p:spTgt spid="151"/>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154"/>
                                        </p:tgtEl>
                                        <p:attrNameLst>
                                          <p:attrName>style.visibility</p:attrName>
                                        </p:attrNameLst>
                                      </p:cBhvr>
                                      <p:to>
                                        <p:strVal val="visible"/>
                                      </p:to>
                                    </p:set>
                                    <p:animEffect transition="in" filter="fade">
                                      <p:cBhvr>
                                        <p:cTn id="29" dur="600"/>
                                        <p:tgtEl>
                                          <p:spTgt spid="154"/>
                                        </p:tgtEl>
                                      </p:cBhvr>
                                    </p:animEffect>
                                    <p:anim calcmode="lin" valueType="num">
                                      <p:cBhvr>
                                        <p:cTn id="30" dur="600" fill="hold"/>
                                        <p:tgtEl>
                                          <p:spTgt spid="154"/>
                                        </p:tgtEl>
                                        <p:attrNameLst>
                                          <p:attrName>ppt_x</p:attrName>
                                        </p:attrNameLst>
                                      </p:cBhvr>
                                      <p:tavLst>
                                        <p:tav tm="0">
                                          <p:val>
                                            <p:strVal val="#ppt_x"/>
                                          </p:val>
                                        </p:tav>
                                        <p:tav tm="100000">
                                          <p:val>
                                            <p:strVal val="#ppt_x"/>
                                          </p:val>
                                        </p:tav>
                                      </p:tavLst>
                                    </p:anim>
                                    <p:anim calcmode="lin" valueType="num">
                                      <p:cBhvr>
                                        <p:cTn id="31" dur="600" fill="hold"/>
                                        <p:tgtEl>
                                          <p:spTgt spid="154"/>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55"/>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37"/>
                                        </p:tgtEl>
                                        <p:attrNameLst>
                                          <p:attrName>style.visibility</p:attrName>
                                        </p:attrNameLst>
                                      </p:cBhvr>
                                      <p:to>
                                        <p:strVal val="visible"/>
                                      </p:to>
                                    </p:set>
                                    <p:animEffect transition="in" filter="fade">
                                      <p:cBhvr>
                                        <p:cTn id="40" dur="500"/>
                                        <p:tgtEl>
                                          <p:spTgt spid="137"/>
                                        </p:tgtEl>
                                      </p:cBhvr>
                                    </p:animEffect>
                                  </p:childTnLst>
                                </p:cTn>
                              </p:par>
                              <p:par>
                                <p:cTn id="41" presetID="10" presetClass="entr" presetSubtype="0" fill="hold" nodeType="withEffect">
                                  <p:stCondLst>
                                    <p:cond delay="0"/>
                                  </p:stCondLst>
                                  <p:childTnLst>
                                    <p:set>
                                      <p:cBhvr>
                                        <p:cTn id="42" dur="1" fill="hold">
                                          <p:stCondLst>
                                            <p:cond delay="0"/>
                                          </p:stCondLst>
                                        </p:cTn>
                                        <p:tgtEl>
                                          <p:spTgt spid="142"/>
                                        </p:tgtEl>
                                        <p:attrNameLst>
                                          <p:attrName>style.visibility</p:attrName>
                                        </p:attrNameLst>
                                      </p:cBhvr>
                                      <p:to>
                                        <p:strVal val="visible"/>
                                      </p:to>
                                    </p:set>
                                    <p:animEffect transition="in" filter="fade">
                                      <p:cBhvr>
                                        <p:cTn id="43" dur="500"/>
                                        <p:tgtEl>
                                          <p:spTgt spid="142"/>
                                        </p:tgtEl>
                                      </p:cBhvr>
                                    </p:animEffect>
                                  </p:childTnLst>
                                </p:cTn>
                              </p:par>
                            </p:childTnLst>
                          </p:cTn>
                        </p:par>
                        <p:par>
                          <p:cTn id="44" fill="hold">
                            <p:stCondLst>
                              <p:cond delay="500"/>
                            </p:stCondLst>
                            <p:childTnLst>
                              <p:par>
                                <p:cTn id="45" presetID="10" presetClass="entr" presetSubtype="0" fill="hold" nodeType="afterEffect">
                                  <p:stCondLst>
                                    <p:cond delay="0"/>
                                  </p:stCondLst>
                                  <p:childTnLst>
                                    <p:set>
                                      <p:cBhvr>
                                        <p:cTn id="46" dur="1" fill="hold">
                                          <p:stCondLst>
                                            <p:cond delay="0"/>
                                          </p:stCondLst>
                                        </p:cTn>
                                        <p:tgtEl>
                                          <p:spTgt spid="138"/>
                                        </p:tgtEl>
                                        <p:attrNameLst>
                                          <p:attrName>style.visibility</p:attrName>
                                        </p:attrNameLst>
                                      </p:cBhvr>
                                      <p:to>
                                        <p:strVal val="visible"/>
                                      </p:to>
                                    </p:set>
                                    <p:animEffect transition="in" filter="fade">
                                      <p:cBhvr>
                                        <p:cTn id="47" dur="500"/>
                                        <p:tgtEl>
                                          <p:spTgt spid="138"/>
                                        </p:tgtEl>
                                      </p:cBhvr>
                                    </p:animEffect>
                                  </p:childTnLst>
                                </p:cTn>
                              </p:par>
                              <p:par>
                                <p:cTn id="48" presetID="10" presetClass="entr" presetSubtype="0" fill="hold" nodeType="withEffect">
                                  <p:stCondLst>
                                    <p:cond delay="0"/>
                                  </p:stCondLst>
                                  <p:childTnLst>
                                    <p:set>
                                      <p:cBhvr>
                                        <p:cTn id="49" dur="1" fill="hold">
                                          <p:stCondLst>
                                            <p:cond delay="0"/>
                                          </p:stCondLst>
                                        </p:cTn>
                                        <p:tgtEl>
                                          <p:spTgt spid="143"/>
                                        </p:tgtEl>
                                        <p:attrNameLst>
                                          <p:attrName>style.visibility</p:attrName>
                                        </p:attrNameLst>
                                      </p:cBhvr>
                                      <p:to>
                                        <p:strVal val="visible"/>
                                      </p:to>
                                    </p:set>
                                    <p:animEffect transition="in" filter="fade">
                                      <p:cBhvr>
                                        <p:cTn id="50" dur="500"/>
                                        <p:tgtEl>
                                          <p:spTgt spid="143"/>
                                        </p:tgtEl>
                                      </p:cBhvr>
                                    </p:animEffect>
                                  </p:childTnLst>
                                </p:cTn>
                              </p:par>
                            </p:childTnLst>
                          </p:cTn>
                        </p:par>
                        <p:par>
                          <p:cTn id="51" fill="hold">
                            <p:stCondLst>
                              <p:cond delay="1000"/>
                            </p:stCondLst>
                            <p:childTnLst>
                              <p:par>
                                <p:cTn id="52" presetID="10" presetClass="entr" presetSubtype="0" fill="hold" nodeType="afterEffect">
                                  <p:stCondLst>
                                    <p:cond delay="0"/>
                                  </p:stCondLst>
                                  <p:childTnLst>
                                    <p:set>
                                      <p:cBhvr>
                                        <p:cTn id="53" dur="1" fill="hold">
                                          <p:stCondLst>
                                            <p:cond delay="0"/>
                                          </p:stCondLst>
                                        </p:cTn>
                                        <p:tgtEl>
                                          <p:spTgt spid="139"/>
                                        </p:tgtEl>
                                        <p:attrNameLst>
                                          <p:attrName>style.visibility</p:attrName>
                                        </p:attrNameLst>
                                      </p:cBhvr>
                                      <p:to>
                                        <p:strVal val="visible"/>
                                      </p:to>
                                    </p:set>
                                    <p:animEffect transition="in" filter="fade">
                                      <p:cBhvr>
                                        <p:cTn id="54" dur="500"/>
                                        <p:tgtEl>
                                          <p:spTgt spid="139"/>
                                        </p:tgtEl>
                                      </p:cBhvr>
                                    </p:animEffect>
                                  </p:childTnLst>
                                </p:cTn>
                              </p:par>
                              <p:par>
                                <p:cTn id="55" presetID="10" presetClass="entr" presetSubtype="0" fill="hold" nodeType="withEffect">
                                  <p:stCondLst>
                                    <p:cond delay="0"/>
                                  </p:stCondLst>
                                  <p:childTnLst>
                                    <p:set>
                                      <p:cBhvr>
                                        <p:cTn id="56" dur="1" fill="hold">
                                          <p:stCondLst>
                                            <p:cond delay="0"/>
                                          </p:stCondLst>
                                        </p:cTn>
                                        <p:tgtEl>
                                          <p:spTgt spid="144"/>
                                        </p:tgtEl>
                                        <p:attrNameLst>
                                          <p:attrName>style.visibility</p:attrName>
                                        </p:attrNameLst>
                                      </p:cBhvr>
                                      <p:to>
                                        <p:strVal val="visible"/>
                                      </p:to>
                                    </p:set>
                                    <p:animEffect transition="in" filter="fade">
                                      <p:cBhvr>
                                        <p:cTn id="57" dur="500"/>
                                        <p:tgtEl>
                                          <p:spTgt spid="144"/>
                                        </p:tgtEl>
                                      </p:cBhvr>
                                    </p:animEffect>
                                  </p:childTnLst>
                                </p:cTn>
                              </p:par>
                            </p:childTnLst>
                          </p:cTn>
                        </p:par>
                        <p:par>
                          <p:cTn id="58" fill="hold">
                            <p:stCondLst>
                              <p:cond delay="1500"/>
                            </p:stCondLst>
                            <p:childTnLst>
                              <p:par>
                                <p:cTn id="59" presetID="10" presetClass="entr" presetSubtype="0" fill="hold" nodeType="afterEffect">
                                  <p:stCondLst>
                                    <p:cond delay="0"/>
                                  </p:stCondLst>
                                  <p:childTnLst>
                                    <p:set>
                                      <p:cBhvr>
                                        <p:cTn id="60" dur="1" fill="hold">
                                          <p:stCondLst>
                                            <p:cond delay="0"/>
                                          </p:stCondLst>
                                        </p:cTn>
                                        <p:tgtEl>
                                          <p:spTgt spid="140"/>
                                        </p:tgtEl>
                                        <p:attrNameLst>
                                          <p:attrName>style.visibility</p:attrName>
                                        </p:attrNameLst>
                                      </p:cBhvr>
                                      <p:to>
                                        <p:strVal val="visible"/>
                                      </p:to>
                                    </p:set>
                                    <p:animEffect transition="in" filter="fade">
                                      <p:cBhvr>
                                        <p:cTn id="61" dur="500"/>
                                        <p:tgtEl>
                                          <p:spTgt spid="140"/>
                                        </p:tgtEl>
                                      </p:cBhvr>
                                    </p:animEffect>
                                  </p:childTnLst>
                                </p:cTn>
                              </p:par>
                              <p:par>
                                <p:cTn id="62" presetID="10" presetClass="entr" presetSubtype="0" fill="hold" nodeType="withEffect">
                                  <p:stCondLst>
                                    <p:cond delay="0"/>
                                  </p:stCondLst>
                                  <p:childTnLst>
                                    <p:set>
                                      <p:cBhvr>
                                        <p:cTn id="63" dur="1" fill="hold">
                                          <p:stCondLst>
                                            <p:cond delay="0"/>
                                          </p:stCondLst>
                                        </p:cTn>
                                        <p:tgtEl>
                                          <p:spTgt spid="145"/>
                                        </p:tgtEl>
                                        <p:attrNameLst>
                                          <p:attrName>style.visibility</p:attrName>
                                        </p:attrNameLst>
                                      </p:cBhvr>
                                      <p:to>
                                        <p:strVal val="visible"/>
                                      </p:to>
                                    </p:set>
                                    <p:animEffect transition="in" filter="fade">
                                      <p:cBhvr>
                                        <p:cTn id="64" dur="500"/>
                                        <p:tgtEl>
                                          <p:spTgt spid="145"/>
                                        </p:tgtEl>
                                      </p:cBhvr>
                                    </p:animEffec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63"/>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nodeType="clickEffect">
                                  <p:stCondLst>
                                    <p:cond delay="0"/>
                                  </p:stCondLst>
                                  <p:childTnLst>
                                    <p:set>
                                      <p:cBhvr>
                                        <p:cTn id="72" dur="1" fill="hold">
                                          <p:stCondLst>
                                            <p:cond delay="0"/>
                                          </p:stCondLst>
                                        </p:cTn>
                                        <p:tgtEl>
                                          <p:spTgt spid="162"/>
                                        </p:tgtEl>
                                        <p:attrNameLst>
                                          <p:attrName>style.visibility</p:attrName>
                                        </p:attrNameLst>
                                      </p:cBhvr>
                                      <p:to>
                                        <p:strVal val="visible"/>
                                      </p:to>
                                    </p:set>
                                    <p:animEffect transition="in" filter="fade">
                                      <p:cBhvr>
                                        <p:cTn id="73" dur="500"/>
                                        <p:tgtEl>
                                          <p:spTgt spid="162"/>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2"/>
                                        </p:tgtEl>
                                        <p:attrNameLst>
                                          <p:attrName>style.visibility</p:attrName>
                                        </p:attrNameLst>
                                      </p:cBhvr>
                                      <p:to>
                                        <p:strVal val="visible"/>
                                      </p:to>
                                    </p:set>
                                    <p:animEffect transition="in" filter="fade">
                                      <p:cBhvr>
                                        <p:cTn id="78" dur="500"/>
                                        <p:tgtEl>
                                          <p:spTgt spid="2"/>
                                        </p:tgtEl>
                                      </p:cBhvr>
                                    </p:animEffec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57"/>
                                        </p:tgtEl>
                                        <p:attrNameLst>
                                          <p:attrName>style.visibility</p:attrName>
                                        </p:attrNameLst>
                                      </p:cBhvr>
                                      <p:to>
                                        <p:strVal val="visible"/>
                                      </p:to>
                                    </p:set>
                                  </p:childTnLst>
                                </p:cTn>
                              </p:par>
                            </p:childTnLst>
                          </p:cTn>
                        </p:par>
                        <p:par>
                          <p:cTn id="83" fill="hold">
                            <p:stCondLst>
                              <p:cond delay="0"/>
                            </p:stCondLst>
                            <p:childTnLst>
                              <p:par>
                                <p:cTn id="84" presetID="42" presetClass="entr" presetSubtype="0" fill="hold" nodeType="afterEffect">
                                  <p:stCondLst>
                                    <p:cond delay="500"/>
                                  </p:stCondLst>
                                  <p:childTnLst>
                                    <p:set>
                                      <p:cBhvr>
                                        <p:cTn id="85" dur="1" fill="hold">
                                          <p:stCondLst>
                                            <p:cond delay="0"/>
                                          </p:stCondLst>
                                        </p:cTn>
                                        <p:tgtEl>
                                          <p:spTgt spid="159"/>
                                        </p:tgtEl>
                                        <p:attrNameLst>
                                          <p:attrName>style.visibility</p:attrName>
                                        </p:attrNameLst>
                                      </p:cBhvr>
                                      <p:to>
                                        <p:strVal val="visible"/>
                                      </p:to>
                                    </p:set>
                                    <p:animEffect transition="in" filter="fade">
                                      <p:cBhvr>
                                        <p:cTn id="86" dur="400"/>
                                        <p:tgtEl>
                                          <p:spTgt spid="159"/>
                                        </p:tgtEl>
                                      </p:cBhvr>
                                    </p:animEffect>
                                    <p:anim calcmode="lin" valueType="num">
                                      <p:cBhvr>
                                        <p:cTn id="87" dur="400" fill="hold"/>
                                        <p:tgtEl>
                                          <p:spTgt spid="159"/>
                                        </p:tgtEl>
                                        <p:attrNameLst>
                                          <p:attrName>ppt_x</p:attrName>
                                        </p:attrNameLst>
                                      </p:cBhvr>
                                      <p:tavLst>
                                        <p:tav tm="0">
                                          <p:val>
                                            <p:strVal val="#ppt_x"/>
                                          </p:val>
                                        </p:tav>
                                        <p:tav tm="100000">
                                          <p:val>
                                            <p:strVal val="#ppt_x"/>
                                          </p:val>
                                        </p:tav>
                                      </p:tavLst>
                                    </p:anim>
                                    <p:anim calcmode="lin" valueType="num">
                                      <p:cBhvr>
                                        <p:cTn id="88" dur="400" fill="hold"/>
                                        <p:tgtEl>
                                          <p:spTgt spid="159"/>
                                        </p:tgtEl>
                                        <p:attrNameLst>
                                          <p:attrName>ppt_y</p:attrName>
                                        </p:attrNameLst>
                                      </p:cBhvr>
                                      <p:tavLst>
                                        <p:tav tm="0">
                                          <p:val>
                                            <p:strVal val="#ppt_y+.1"/>
                                          </p:val>
                                        </p:tav>
                                        <p:tav tm="100000">
                                          <p:val>
                                            <p:strVal val="#ppt_y"/>
                                          </p:val>
                                        </p:tav>
                                      </p:tavLst>
                                    </p:anim>
                                  </p:childTnLst>
                                </p:cTn>
                              </p:par>
                              <p:par>
                                <p:cTn id="89" presetID="10" presetClass="entr" presetSubtype="0" fill="hold" nodeType="withEffect">
                                  <p:stCondLst>
                                    <p:cond delay="500"/>
                                  </p:stCondLst>
                                  <p:childTnLst>
                                    <p:set>
                                      <p:cBhvr>
                                        <p:cTn id="90" dur="1" fill="hold">
                                          <p:stCondLst>
                                            <p:cond delay="0"/>
                                          </p:stCondLst>
                                        </p:cTn>
                                        <p:tgtEl>
                                          <p:spTgt spid="160"/>
                                        </p:tgtEl>
                                        <p:attrNameLst>
                                          <p:attrName>style.visibility</p:attrName>
                                        </p:attrNameLst>
                                      </p:cBhvr>
                                      <p:to>
                                        <p:strVal val="visible"/>
                                      </p:to>
                                    </p:set>
                                    <p:animEffect transition="in" filter="fade">
                                      <p:cBhvr>
                                        <p:cTn id="91" dur="500"/>
                                        <p:tgtEl>
                                          <p:spTgt spid="1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 grpId="0"/>
      <p:bldP spid="156" grpId="0"/>
      <p:bldP spid="157" grpId="0"/>
      <p:bldP spid="163" grpId="0"/>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églalap 3"/>
          <p:cNvSpPr/>
          <p:nvPr/>
        </p:nvSpPr>
        <p:spPr>
          <a:xfrm>
            <a:off x="539553" y="277213"/>
            <a:ext cx="4538807" cy="400110"/>
          </a:xfrm>
          <a:prstGeom prst="rect">
            <a:avLst/>
          </a:prstGeom>
        </p:spPr>
        <p:txBody>
          <a:bodyPr wrap="none">
            <a:spAutoFit/>
          </a:bodyPr>
          <a:lstStyle/>
          <a:p>
            <a:r>
              <a:rPr lang="hu-HU" sz="2000" dirty="0" smtClean="0"/>
              <a:t>Így az </a:t>
            </a:r>
            <a:r>
              <a:rPr lang="hu-HU" sz="2000" dirty="0"/>
              <a:t>egyes ellenállásokon eső feszültség:</a:t>
            </a:r>
          </a:p>
        </p:txBody>
      </p:sp>
      <p:sp>
        <p:nvSpPr>
          <p:cNvPr id="5" name="Rectangle 2"/>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6" name="Objektum 5"/>
          <p:cNvGraphicFramePr>
            <a:graphicFrameLocks noChangeAspect="1"/>
          </p:cNvGraphicFramePr>
          <p:nvPr>
            <p:extLst>
              <p:ext uri="{D42A27DB-BD31-4B8C-83A1-F6EECF244321}">
                <p14:modId xmlns:p14="http://schemas.microsoft.com/office/powerpoint/2010/main" val="1290309256"/>
              </p:ext>
            </p:extLst>
          </p:nvPr>
        </p:nvGraphicFramePr>
        <p:xfrm>
          <a:off x="899592" y="769268"/>
          <a:ext cx="1069684" cy="408045"/>
        </p:xfrm>
        <a:graphic>
          <a:graphicData uri="http://schemas.openxmlformats.org/presentationml/2006/ole">
            <mc:AlternateContent xmlns:mc="http://schemas.openxmlformats.org/markup-compatibility/2006">
              <mc:Choice xmlns:v="urn:schemas-microsoft-com:vml" Requires="v">
                <p:oleObj spid="_x0000_s3193" name="Equation" r:id="rId3" imgW="647640" imgH="215640" progId="Equation.3">
                  <p:embed/>
                </p:oleObj>
              </mc:Choice>
              <mc:Fallback>
                <p:oleObj name="Equation" r:id="rId3" imgW="647640" imgH="215640" progId="Equation.3">
                  <p:embed/>
                  <p:pic>
                    <p:nvPicPr>
                      <p:cNvPr id="0" name="Object 1"/>
                      <p:cNvPicPr>
                        <a:picLocks noChangeAspect="1" noChangeArrowheads="1"/>
                      </p:cNvPicPr>
                      <p:nvPr/>
                    </p:nvPicPr>
                    <p:blipFill>
                      <a:blip r:embed="rId4"/>
                      <a:srcRect/>
                      <a:stretch>
                        <a:fillRect/>
                      </a:stretch>
                    </p:blipFill>
                    <p:spPr bwMode="auto">
                      <a:xfrm>
                        <a:off x="899592" y="769268"/>
                        <a:ext cx="1069684" cy="408045"/>
                      </a:xfrm>
                      <a:prstGeom prst="rect">
                        <a:avLst/>
                      </a:prstGeom>
                      <a:noFill/>
                    </p:spPr>
                  </p:pic>
                </p:oleObj>
              </mc:Fallback>
            </mc:AlternateContent>
          </a:graphicData>
        </a:graphic>
      </p:graphicFrame>
      <p:sp>
        <p:nvSpPr>
          <p:cNvPr id="7" name="Rectangle 4"/>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8" name="Objektum 7"/>
          <p:cNvGraphicFramePr>
            <a:graphicFrameLocks noChangeAspect="1"/>
          </p:cNvGraphicFramePr>
          <p:nvPr>
            <p:extLst>
              <p:ext uri="{D42A27DB-BD31-4B8C-83A1-F6EECF244321}">
                <p14:modId xmlns:p14="http://schemas.microsoft.com/office/powerpoint/2010/main" val="4151372673"/>
              </p:ext>
            </p:extLst>
          </p:nvPr>
        </p:nvGraphicFramePr>
        <p:xfrm>
          <a:off x="2386288" y="769268"/>
          <a:ext cx="1111428" cy="408045"/>
        </p:xfrm>
        <a:graphic>
          <a:graphicData uri="http://schemas.openxmlformats.org/presentationml/2006/ole">
            <mc:AlternateContent xmlns:mc="http://schemas.openxmlformats.org/markup-compatibility/2006">
              <mc:Choice xmlns:v="urn:schemas-microsoft-com:vml" Requires="v">
                <p:oleObj spid="_x0000_s3194" name="Equation" r:id="rId5" imgW="672840" imgH="215640" progId="Equation.3">
                  <p:embed/>
                </p:oleObj>
              </mc:Choice>
              <mc:Fallback>
                <p:oleObj name="Equation" r:id="rId5" imgW="672840" imgH="215640" progId="Equation.3">
                  <p:embed/>
                  <p:pic>
                    <p:nvPicPr>
                      <p:cNvPr id="0" name="Object 3"/>
                      <p:cNvPicPr>
                        <a:picLocks noChangeAspect="1" noChangeArrowheads="1"/>
                      </p:cNvPicPr>
                      <p:nvPr/>
                    </p:nvPicPr>
                    <p:blipFill>
                      <a:blip r:embed="rId6"/>
                      <a:srcRect/>
                      <a:stretch>
                        <a:fillRect/>
                      </a:stretch>
                    </p:blipFill>
                    <p:spPr bwMode="auto">
                      <a:xfrm>
                        <a:off x="2386288" y="769268"/>
                        <a:ext cx="1111428" cy="408045"/>
                      </a:xfrm>
                      <a:prstGeom prst="rect">
                        <a:avLst/>
                      </a:prstGeom>
                      <a:noFill/>
                    </p:spPr>
                  </p:pic>
                </p:oleObj>
              </mc:Fallback>
            </mc:AlternateContent>
          </a:graphicData>
        </a:graphic>
      </p:graphicFrame>
      <p:sp>
        <p:nvSpPr>
          <p:cNvPr id="9" name="Rectangle 6"/>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10" name="Objektum 9"/>
          <p:cNvGraphicFramePr>
            <a:graphicFrameLocks noChangeAspect="1"/>
          </p:cNvGraphicFramePr>
          <p:nvPr>
            <p:extLst>
              <p:ext uri="{D42A27DB-BD31-4B8C-83A1-F6EECF244321}">
                <p14:modId xmlns:p14="http://schemas.microsoft.com/office/powerpoint/2010/main" val="3056917719"/>
              </p:ext>
            </p:extLst>
          </p:nvPr>
        </p:nvGraphicFramePr>
        <p:xfrm>
          <a:off x="4139952" y="769268"/>
          <a:ext cx="1170402" cy="413647"/>
        </p:xfrm>
        <a:graphic>
          <a:graphicData uri="http://schemas.openxmlformats.org/presentationml/2006/ole">
            <mc:AlternateContent xmlns:mc="http://schemas.openxmlformats.org/markup-compatibility/2006">
              <mc:Choice xmlns:v="urn:schemas-microsoft-com:vml" Requires="v">
                <p:oleObj spid="_x0000_s3195" name="Equation" r:id="rId7" imgW="685800" imgH="215640" progId="Equation.3">
                  <p:embed/>
                </p:oleObj>
              </mc:Choice>
              <mc:Fallback>
                <p:oleObj name="Equation" r:id="rId7" imgW="685800" imgH="215640" progId="Equation.3">
                  <p:embed/>
                  <p:pic>
                    <p:nvPicPr>
                      <p:cNvPr id="0" name="Object 5"/>
                      <p:cNvPicPr>
                        <a:picLocks noChangeAspect="1" noChangeArrowheads="1"/>
                      </p:cNvPicPr>
                      <p:nvPr/>
                    </p:nvPicPr>
                    <p:blipFill>
                      <a:blip r:embed="rId8"/>
                      <a:srcRect/>
                      <a:stretch>
                        <a:fillRect/>
                      </a:stretch>
                    </p:blipFill>
                    <p:spPr bwMode="auto">
                      <a:xfrm>
                        <a:off x="4139952" y="769268"/>
                        <a:ext cx="1170402" cy="413647"/>
                      </a:xfrm>
                      <a:prstGeom prst="rect">
                        <a:avLst/>
                      </a:prstGeom>
                      <a:noFill/>
                    </p:spPr>
                  </p:pic>
                </p:oleObj>
              </mc:Fallback>
            </mc:AlternateContent>
          </a:graphicData>
        </a:graphic>
      </p:graphicFrame>
      <p:sp>
        <p:nvSpPr>
          <p:cNvPr id="11" name="Rectangle 8"/>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12" name="Objektum 11"/>
          <p:cNvGraphicFramePr>
            <a:graphicFrameLocks noChangeAspect="1"/>
          </p:cNvGraphicFramePr>
          <p:nvPr>
            <p:extLst>
              <p:ext uri="{D42A27DB-BD31-4B8C-83A1-F6EECF244321}">
                <p14:modId xmlns:p14="http://schemas.microsoft.com/office/powerpoint/2010/main" val="2107826261"/>
              </p:ext>
            </p:extLst>
          </p:nvPr>
        </p:nvGraphicFramePr>
        <p:xfrm>
          <a:off x="4745882" y="1545290"/>
          <a:ext cx="1176762" cy="448114"/>
        </p:xfrm>
        <a:graphic>
          <a:graphicData uri="http://schemas.openxmlformats.org/presentationml/2006/ole">
            <mc:AlternateContent xmlns:mc="http://schemas.openxmlformats.org/markup-compatibility/2006">
              <mc:Choice xmlns:v="urn:schemas-microsoft-com:vml" Requires="v">
                <p:oleObj spid="_x0000_s3196" name="Equation" r:id="rId9" imgW="660240" imgH="241200" progId="Equation.3">
                  <p:embed/>
                </p:oleObj>
              </mc:Choice>
              <mc:Fallback>
                <p:oleObj name="Equation" r:id="rId9" imgW="660240" imgH="241200" progId="Equation.3">
                  <p:embed/>
                  <p:pic>
                    <p:nvPicPr>
                      <p:cNvPr id="0" name="Object 7"/>
                      <p:cNvPicPr>
                        <a:picLocks noChangeAspect="1" noChangeArrowheads="1"/>
                      </p:cNvPicPr>
                      <p:nvPr/>
                    </p:nvPicPr>
                    <p:blipFill>
                      <a:blip r:embed="rId10"/>
                      <a:srcRect/>
                      <a:stretch>
                        <a:fillRect/>
                      </a:stretch>
                    </p:blipFill>
                    <p:spPr bwMode="auto">
                      <a:xfrm>
                        <a:off x="4745882" y="1545290"/>
                        <a:ext cx="1176762" cy="448114"/>
                      </a:xfrm>
                      <a:prstGeom prst="rect">
                        <a:avLst/>
                      </a:prstGeom>
                      <a:noFill/>
                    </p:spPr>
                  </p:pic>
                </p:oleObj>
              </mc:Fallback>
            </mc:AlternateContent>
          </a:graphicData>
        </a:graphic>
      </p:graphicFrame>
      <p:sp>
        <p:nvSpPr>
          <p:cNvPr id="13" name="Téglalap 12"/>
          <p:cNvSpPr/>
          <p:nvPr/>
        </p:nvSpPr>
        <p:spPr>
          <a:xfrm>
            <a:off x="539552" y="1537353"/>
            <a:ext cx="4178708" cy="400110"/>
          </a:xfrm>
          <a:prstGeom prst="rect">
            <a:avLst/>
          </a:prstGeom>
        </p:spPr>
        <p:txBody>
          <a:bodyPr wrap="none">
            <a:spAutoFit/>
          </a:bodyPr>
          <a:lstStyle/>
          <a:p>
            <a:r>
              <a:rPr lang="hu-HU" sz="2000" dirty="0"/>
              <a:t>Az ellenállásláncra kapcsolt feszültség:</a:t>
            </a:r>
          </a:p>
        </p:txBody>
      </p:sp>
      <p:sp>
        <p:nvSpPr>
          <p:cNvPr id="14" name="Téglalap 13"/>
          <p:cNvSpPr/>
          <p:nvPr/>
        </p:nvSpPr>
        <p:spPr>
          <a:xfrm>
            <a:off x="467544" y="2068948"/>
            <a:ext cx="7056784" cy="400110"/>
          </a:xfrm>
          <a:prstGeom prst="rect">
            <a:avLst/>
          </a:prstGeom>
        </p:spPr>
        <p:txBody>
          <a:bodyPr wrap="square">
            <a:spAutoFit/>
          </a:bodyPr>
          <a:lstStyle/>
          <a:p>
            <a:r>
              <a:rPr lang="hu-HU" dirty="0" smtClean="0"/>
              <a:t> </a:t>
            </a:r>
            <a:r>
              <a:rPr lang="hu-HU" sz="2000" dirty="0"/>
              <a:t>B</a:t>
            </a:r>
            <a:r>
              <a:rPr lang="hu-HU" sz="2000" dirty="0" smtClean="0"/>
              <a:t>ehelyettesítve a feszültségekre felírt egyenletbe :</a:t>
            </a:r>
            <a:endParaRPr lang="hu-HU" sz="2000" dirty="0"/>
          </a:p>
        </p:txBody>
      </p:sp>
      <p:sp>
        <p:nvSpPr>
          <p:cNvPr id="15" name="Rectangle 10"/>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16" name="Objektum 15"/>
          <p:cNvGraphicFramePr>
            <a:graphicFrameLocks noChangeAspect="1"/>
          </p:cNvGraphicFramePr>
          <p:nvPr>
            <p:extLst>
              <p:ext uri="{D42A27DB-BD31-4B8C-83A1-F6EECF244321}">
                <p14:modId xmlns:p14="http://schemas.microsoft.com/office/powerpoint/2010/main" val="2028152262"/>
              </p:ext>
            </p:extLst>
          </p:nvPr>
        </p:nvGraphicFramePr>
        <p:xfrm>
          <a:off x="2808955" y="2569468"/>
          <a:ext cx="3244864" cy="432048"/>
        </p:xfrm>
        <a:graphic>
          <a:graphicData uri="http://schemas.openxmlformats.org/presentationml/2006/ole">
            <mc:AlternateContent xmlns:mc="http://schemas.openxmlformats.org/markup-compatibility/2006">
              <mc:Choice xmlns:v="urn:schemas-microsoft-com:vml" Requires="v">
                <p:oleObj spid="_x0000_s3197" name="Equation" r:id="rId11" imgW="1993900" imgH="228600" progId="Equation.3">
                  <p:embed/>
                </p:oleObj>
              </mc:Choice>
              <mc:Fallback>
                <p:oleObj name="Equation" r:id="rId11" imgW="1993900" imgH="228600" progId="Equation.3">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808955" y="2569468"/>
                        <a:ext cx="3244864" cy="432048"/>
                      </a:xfrm>
                      <a:prstGeom prst="rect">
                        <a:avLst/>
                      </a:prstGeom>
                      <a:noFill/>
                    </p:spPr>
                  </p:pic>
                </p:oleObj>
              </mc:Fallback>
            </mc:AlternateContent>
          </a:graphicData>
        </a:graphic>
      </p:graphicFrame>
      <p:sp>
        <p:nvSpPr>
          <p:cNvPr id="17" name="Téglalap 16"/>
          <p:cNvSpPr/>
          <p:nvPr/>
        </p:nvSpPr>
        <p:spPr>
          <a:xfrm>
            <a:off x="560977" y="3063858"/>
            <a:ext cx="2949334" cy="400110"/>
          </a:xfrm>
          <a:prstGeom prst="rect">
            <a:avLst/>
          </a:prstGeom>
        </p:spPr>
        <p:txBody>
          <a:bodyPr wrap="none">
            <a:spAutoFit/>
          </a:bodyPr>
          <a:lstStyle/>
          <a:p>
            <a:r>
              <a:rPr lang="hu-HU" sz="2000" dirty="0"/>
              <a:t>I-vel egyszerűsítve kapjuk: </a:t>
            </a:r>
          </a:p>
        </p:txBody>
      </p:sp>
      <p:sp>
        <p:nvSpPr>
          <p:cNvPr id="18" name="Rectangle 12"/>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19" name="Objektum 18"/>
          <p:cNvGraphicFramePr>
            <a:graphicFrameLocks noChangeAspect="1"/>
          </p:cNvGraphicFramePr>
          <p:nvPr>
            <p:extLst>
              <p:ext uri="{D42A27DB-BD31-4B8C-83A1-F6EECF244321}">
                <p14:modId xmlns:p14="http://schemas.microsoft.com/office/powerpoint/2010/main" val="873043017"/>
              </p:ext>
            </p:extLst>
          </p:nvPr>
        </p:nvGraphicFramePr>
        <p:xfrm>
          <a:off x="3233313" y="3433564"/>
          <a:ext cx="2570627" cy="432048"/>
        </p:xfrm>
        <a:graphic>
          <a:graphicData uri="http://schemas.openxmlformats.org/presentationml/2006/ole">
            <mc:AlternateContent xmlns:mc="http://schemas.openxmlformats.org/markup-compatibility/2006">
              <mc:Choice xmlns:v="urn:schemas-microsoft-com:vml" Requires="v">
                <p:oleObj spid="_x0000_s3198" name="Equation" r:id="rId13" imgW="1435100" imgH="228600" progId="Equation.3">
                  <p:embed/>
                </p:oleObj>
              </mc:Choice>
              <mc:Fallback>
                <p:oleObj name="Equation" r:id="rId13" imgW="1435100" imgH="228600" progId="Equation.3">
                  <p:embed/>
                  <p:pic>
                    <p:nvPicPr>
                      <p:cNvPr id="0" name="Object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233313" y="3433564"/>
                        <a:ext cx="2570627" cy="432048"/>
                      </a:xfrm>
                      <a:prstGeom prst="rect">
                        <a:avLst/>
                      </a:prstGeom>
                      <a:noFill/>
                    </p:spPr>
                  </p:pic>
                </p:oleObj>
              </mc:Fallback>
            </mc:AlternateContent>
          </a:graphicData>
        </a:graphic>
      </p:graphicFrame>
      <p:sp>
        <p:nvSpPr>
          <p:cNvPr id="20" name="Rectangle 20"/>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22" name="Rectangle 22"/>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23" name="Objektum 22"/>
          <p:cNvGraphicFramePr>
            <a:graphicFrameLocks noChangeAspect="1"/>
          </p:cNvGraphicFramePr>
          <p:nvPr>
            <p:extLst>
              <p:ext uri="{D42A27DB-BD31-4B8C-83A1-F6EECF244321}">
                <p14:modId xmlns:p14="http://schemas.microsoft.com/office/powerpoint/2010/main" val="1823706212"/>
              </p:ext>
            </p:extLst>
          </p:nvPr>
        </p:nvGraphicFramePr>
        <p:xfrm>
          <a:off x="3729407" y="3937620"/>
          <a:ext cx="1257474" cy="792088"/>
        </p:xfrm>
        <a:graphic>
          <a:graphicData uri="http://schemas.openxmlformats.org/presentationml/2006/ole">
            <mc:AlternateContent xmlns:mc="http://schemas.openxmlformats.org/markup-compatibility/2006">
              <mc:Choice xmlns:v="urn:schemas-microsoft-com:vml" Requires="v">
                <p:oleObj spid="_x0000_s3199" name="Equation" r:id="rId15" imgW="711000" imgH="431640" progId="Equation.3">
                  <p:embed/>
                </p:oleObj>
              </mc:Choice>
              <mc:Fallback>
                <p:oleObj name="Equation" r:id="rId15" imgW="711000" imgH="431640" progId="Equation.3">
                  <p:embed/>
                  <p:pic>
                    <p:nvPicPr>
                      <p:cNvPr id="0" name="Object 21"/>
                      <p:cNvPicPr>
                        <a:picLocks noChangeAspect="1" noChangeArrowheads="1"/>
                      </p:cNvPicPr>
                      <p:nvPr/>
                    </p:nvPicPr>
                    <p:blipFill>
                      <a:blip r:embed="rId16"/>
                      <a:srcRect/>
                      <a:stretch>
                        <a:fillRect/>
                      </a:stretch>
                    </p:blipFill>
                    <p:spPr bwMode="auto">
                      <a:xfrm>
                        <a:off x="3729407" y="3937620"/>
                        <a:ext cx="1257474" cy="792088"/>
                      </a:xfrm>
                      <a:prstGeom prst="rect">
                        <a:avLst/>
                      </a:prstGeom>
                      <a:noFill/>
                      <a:extLst/>
                    </p:spPr>
                  </p:pic>
                </p:oleObj>
              </mc:Fallback>
            </mc:AlternateContent>
          </a:graphicData>
        </a:graphic>
      </p:graphicFrame>
      <p:sp>
        <p:nvSpPr>
          <p:cNvPr id="24" name="Téglalap 23"/>
          <p:cNvSpPr/>
          <p:nvPr/>
        </p:nvSpPr>
        <p:spPr>
          <a:xfrm>
            <a:off x="143508" y="4837720"/>
            <a:ext cx="8856984" cy="677108"/>
          </a:xfrm>
          <a:prstGeom prst="rect">
            <a:avLst/>
          </a:prstGeom>
        </p:spPr>
        <p:txBody>
          <a:bodyPr wrap="square">
            <a:spAutoFit/>
          </a:bodyPr>
          <a:lstStyle/>
          <a:p>
            <a:r>
              <a:rPr lang="hu-HU" sz="1900" dirty="0"/>
              <a:t>Ellenállások soros kapcsolása esetén mindegyik ellenálláson ugyanaz az áram folyik keresztül, és az eredő ellenállás mindig nagyobb mint a rész ellenállások legnagyobbika.</a:t>
            </a:r>
          </a:p>
        </p:txBody>
      </p:sp>
      <p:sp>
        <p:nvSpPr>
          <p:cNvPr id="25" name="Téglalap 24"/>
          <p:cNvSpPr/>
          <p:nvPr/>
        </p:nvSpPr>
        <p:spPr>
          <a:xfrm>
            <a:off x="1876516" y="4177647"/>
            <a:ext cx="723853" cy="400110"/>
          </a:xfrm>
          <a:prstGeom prst="rect">
            <a:avLst/>
          </a:prstGeom>
        </p:spPr>
        <p:txBody>
          <a:bodyPr wrap="none">
            <a:spAutoFit/>
          </a:bodyPr>
          <a:lstStyle/>
          <a:p>
            <a:r>
              <a:rPr lang="hu-HU" sz="2000" dirty="0"/>
              <a:t>Azaz:</a:t>
            </a:r>
          </a:p>
        </p:txBody>
      </p:sp>
    </p:spTree>
    <p:extLst>
      <p:ext uri="{BB962C8B-B14F-4D97-AF65-F5344CB8AC3E}">
        <p14:creationId xmlns:p14="http://schemas.microsoft.com/office/powerpoint/2010/main" val="2018972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700"/>
                                        <p:tgtEl>
                                          <p:spTgt spid="6"/>
                                        </p:tgtEl>
                                      </p:cBhvr>
                                    </p:animEffect>
                                  </p:childTnLst>
                                </p:cTn>
                              </p:par>
                            </p:childTnLst>
                          </p:cTn>
                        </p:par>
                        <p:par>
                          <p:cTn id="8" fill="hold">
                            <p:stCondLst>
                              <p:cond delay="700"/>
                            </p:stCondLst>
                            <p:childTnLst>
                              <p:par>
                                <p:cTn id="9" presetID="10"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700"/>
                                        <p:tgtEl>
                                          <p:spTgt spid="8"/>
                                        </p:tgtEl>
                                      </p:cBhvr>
                                    </p:animEffect>
                                  </p:childTnLst>
                                </p:cTn>
                              </p:par>
                            </p:childTnLst>
                          </p:cTn>
                        </p:par>
                        <p:par>
                          <p:cTn id="12" fill="hold">
                            <p:stCondLst>
                              <p:cond delay="1400"/>
                            </p:stCondLst>
                            <p:childTnLst>
                              <p:par>
                                <p:cTn id="13" presetID="10" presetClass="entr" presetSubtype="0" fill="hold"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7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500"/>
                                        <p:tgtEl>
                                          <p:spTgt spid="12"/>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fade">
                                      <p:cBhvr>
                                        <p:cTn id="33" dur="500"/>
                                        <p:tgtEl>
                                          <p:spTgt spid="16"/>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7"/>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fade">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par>
                                <p:cTn id="47" presetID="10" presetClass="entr" presetSubtype="0" fill="hold" nodeType="with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fade">
                                      <p:cBhvr>
                                        <p:cTn id="49" dur="500"/>
                                        <p:tgtEl>
                                          <p:spTgt spid="23"/>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7" grpId="0"/>
      <p:bldP spid="24" grpId="0"/>
      <p:bldP spid="2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églalap 3"/>
          <p:cNvSpPr/>
          <p:nvPr/>
        </p:nvSpPr>
        <p:spPr>
          <a:xfrm>
            <a:off x="264299" y="172085"/>
            <a:ext cx="2637069" cy="400110"/>
          </a:xfrm>
          <a:prstGeom prst="rect">
            <a:avLst/>
          </a:prstGeom>
        </p:spPr>
        <p:txBody>
          <a:bodyPr wrap="none">
            <a:spAutoFit/>
          </a:bodyPr>
          <a:lstStyle/>
          <a:p>
            <a:r>
              <a:rPr lang="hu-HU" sz="2000" b="1" dirty="0"/>
              <a:t>P</a:t>
            </a:r>
            <a:r>
              <a:rPr lang="hu-HU" sz="2000" b="1" dirty="0" smtClean="0"/>
              <a:t>árhuzamos </a:t>
            </a:r>
            <a:r>
              <a:rPr lang="hu-HU" sz="2000" b="1" dirty="0"/>
              <a:t>kapcsolás:</a:t>
            </a:r>
            <a:endParaRPr lang="hu-HU" sz="2000" dirty="0"/>
          </a:p>
        </p:txBody>
      </p:sp>
      <p:sp>
        <p:nvSpPr>
          <p:cNvPr id="5" name="Téglalap 4"/>
          <p:cNvSpPr/>
          <p:nvPr/>
        </p:nvSpPr>
        <p:spPr>
          <a:xfrm>
            <a:off x="216313" y="637253"/>
            <a:ext cx="8784976" cy="1015663"/>
          </a:xfrm>
          <a:prstGeom prst="rect">
            <a:avLst/>
          </a:prstGeom>
        </p:spPr>
        <p:txBody>
          <a:bodyPr wrap="square">
            <a:spAutoFit/>
          </a:bodyPr>
          <a:lstStyle/>
          <a:p>
            <a:r>
              <a:rPr lang="hu-HU" sz="2000" dirty="0"/>
              <a:t>Két ellenállás akkor és csak akkor van párhuzamosan kötve, ha mindkét kivezetésük (páronként) azonos pontra van kötve. (A közös pontokra bármely kapcsolási elem köthető, az előző két ellenállás párhuzamosságát az nem befolyásolja.)</a:t>
            </a:r>
          </a:p>
        </p:txBody>
      </p:sp>
      <p:grpSp>
        <p:nvGrpSpPr>
          <p:cNvPr id="56" name="Csoportba foglalás 55"/>
          <p:cNvGrpSpPr/>
          <p:nvPr/>
        </p:nvGrpSpPr>
        <p:grpSpPr>
          <a:xfrm>
            <a:off x="2521764" y="2341487"/>
            <a:ext cx="2914333" cy="1121907"/>
            <a:chOff x="2521763" y="2809784"/>
            <a:chExt cx="2914333" cy="1346288"/>
          </a:xfrm>
        </p:grpSpPr>
        <p:sp>
          <p:nvSpPr>
            <p:cNvPr id="20" name="Téglalap 19"/>
            <p:cNvSpPr/>
            <p:nvPr/>
          </p:nvSpPr>
          <p:spPr>
            <a:xfrm>
              <a:off x="3563888" y="2852936"/>
              <a:ext cx="792088"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1" name="Téglalap 20"/>
            <p:cNvSpPr/>
            <p:nvPr/>
          </p:nvSpPr>
          <p:spPr>
            <a:xfrm>
              <a:off x="3585660" y="3717032"/>
              <a:ext cx="792088"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cxnSp>
          <p:nvCxnSpPr>
            <p:cNvPr id="23" name="Egyenes összekötő 22"/>
            <p:cNvCxnSpPr>
              <a:stCxn id="20" idx="1"/>
            </p:cNvCxnSpPr>
            <p:nvPr/>
          </p:nvCxnSpPr>
          <p:spPr>
            <a:xfrm flipH="1">
              <a:off x="2901367" y="3032956"/>
              <a:ext cx="66252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Egyenes összekötő 23"/>
            <p:cNvCxnSpPr/>
            <p:nvPr/>
          </p:nvCxnSpPr>
          <p:spPr>
            <a:xfrm flipH="1">
              <a:off x="2923139" y="3882008"/>
              <a:ext cx="66252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Egyenes összekötő 24"/>
            <p:cNvCxnSpPr/>
            <p:nvPr/>
          </p:nvCxnSpPr>
          <p:spPr>
            <a:xfrm flipH="1">
              <a:off x="4355976" y="3032956"/>
              <a:ext cx="66252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Egyenes összekötő 25"/>
            <p:cNvCxnSpPr/>
            <p:nvPr/>
          </p:nvCxnSpPr>
          <p:spPr>
            <a:xfrm flipH="1">
              <a:off x="4388203" y="3897052"/>
              <a:ext cx="66252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Egyenes összekötő 27"/>
            <p:cNvCxnSpPr/>
            <p:nvPr/>
          </p:nvCxnSpPr>
          <p:spPr>
            <a:xfrm>
              <a:off x="2923139" y="3032956"/>
              <a:ext cx="0" cy="86409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Egyenes összekötő 29"/>
            <p:cNvCxnSpPr/>
            <p:nvPr/>
          </p:nvCxnSpPr>
          <p:spPr>
            <a:xfrm>
              <a:off x="5023834" y="3022070"/>
              <a:ext cx="0" cy="86409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Egyenes összekötő 31"/>
            <p:cNvCxnSpPr/>
            <p:nvPr/>
          </p:nvCxnSpPr>
          <p:spPr>
            <a:xfrm>
              <a:off x="5023834" y="3465004"/>
              <a:ext cx="41226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Egyenes összekötő 33"/>
            <p:cNvCxnSpPr/>
            <p:nvPr/>
          </p:nvCxnSpPr>
          <p:spPr>
            <a:xfrm>
              <a:off x="2521763" y="3454118"/>
              <a:ext cx="41226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Téglalap 34"/>
            <p:cNvSpPr/>
            <p:nvPr/>
          </p:nvSpPr>
          <p:spPr>
            <a:xfrm>
              <a:off x="3739359" y="2809784"/>
              <a:ext cx="441146" cy="443198"/>
            </a:xfrm>
            <a:prstGeom prst="rect">
              <a:avLst/>
            </a:prstGeom>
          </p:spPr>
          <p:txBody>
            <a:bodyPr wrap="none">
              <a:spAutoFit/>
            </a:bodyPr>
            <a:lstStyle/>
            <a:p>
              <a:r>
                <a:rPr lang="hu-HU" dirty="0"/>
                <a:t> R</a:t>
              </a:r>
              <a:r>
                <a:rPr lang="hu-HU" baseline="-25000" dirty="0"/>
                <a:t>1</a:t>
              </a:r>
              <a:endParaRPr lang="hu-HU" dirty="0"/>
            </a:p>
          </p:txBody>
        </p:sp>
        <p:sp>
          <p:nvSpPr>
            <p:cNvPr id="37" name="Téglalap 36"/>
            <p:cNvSpPr/>
            <p:nvPr/>
          </p:nvSpPr>
          <p:spPr>
            <a:xfrm>
              <a:off x="3761131" y="3712874"/>
              <a:ext cx="441146" cy="443198"/>
            </a:xfrm>
            <a:prstGeom prst="rect">
              <a:avLst/>
            </a:prstGeom>
          </p:spPr>
          <p:txBody>
            <a:bodyPr wrap="none">
              <a:spAutoFit/>
            </a:bodyPr>
            <a:lstStyle/>
            <a:p>
              <a:r>
                <a:rPr lang="hu-HU" dirty="0"/>
                <a:t> </a:t>
              </a:r>
              <a:r>
                <a:rPr lang="hu-HU" dirty="0" smtClean="0"/>
                <a:t>R</a:t>
              </a:r>
              <a:r>
                <a:rPr lang="hu-HU" baseline="-25000" dirty="0"/>
                <a:t>2</a:t>
              </a:r>
              <a:endParaRPr lang="hu-HU" dirty="0"/>
            </a:p>
          </p:txBody>
        </p:sp>
      </p:grpSp>
      <p:sp>
        <p:nvSpPr>
          <p:cNvPr id="38" name="Line 15"/>
          <p:cNvSpPr>
            <a:spLocks noChangeShapeType="1"/>
          </p:cNvSpPr>
          <p:nvPr/>
        </p:nvSpPr>
        <p:spPr bwMode="auto">
          <a:xfrm>
            <a:off x="3498193" y="3577580"/>
            <a:ext cx="967023" cy="6931"/>
          </a:xfrm>
          <a:prstGeom prst="line">
            <a:avLst/>
          </a:prstGeom>
          <a:noFill/>
          <a:ln w="19050">
            <a:solidFill>
              <a:srgbClr val="00B05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hu-HU"/>
          </a:p>
        </p:txBody>
      </p:sp>
      <p:cxnSp>
        <p:nvCxnSpPr>
          <p:cNvPr id="43" name="Egyenes összekötő nyíllal 42"/>
          <p:cNvCxnSpPr/>
          <p:nvPr/>
        </p:nvCxnSpPr>
        <p:spPr>
          <a:xfrm>
            <a:off x="2982459" y="2431877"/>
            <a:ext cx="485847" cy="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4" name="Egyenes összekötő nyíllal 43"/>
          <p:cNvCxnSpPr/>
          <p:nvPr/>
        </p:nvCxnSpPr>
        <p:spPr>
          <a:xfrm>
            <a:off x="2989704" y="3355638"/>
            <a:ext cx="485847" cy="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7" name="Rectangle 19"/>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48" name="Objektum 47"/>
          <p:cNvGraphicFramePr>
            <a:graphicFrameLocks noChangeAspect="1"/>
          </p:cNvGraphicFramePr>
          <p:nvPr>
            <p:extLst>
              <p:ext uri="{D42A27DB-BD31-4B8C-83A1-F6EECF244321}">
                <p14:modId xmlns:p14="http://schemas.microsoft.com/office/powerpoint/2010/main" val="2402562253"/>
              </p:ext>
            </p:extLst>
          </p:nvPr>
        </p:nvGraphicFramePr>
        <p:xfrm>
          <a:off x="3086752" y="1999159"/>
          <a:ext cx="277258" cy="354273"/>
        </p:xfrm>
        <a:graphic>
          <a:graphicData uri="http://schemas.openxmlformats.org/presentationml/2006/ole">
            <mc:AlternateContent xmlns:mc="http://schemas.openxmlformats.org/markup-compatibility/2006">
              <mc:Choice xmlns:v="urn:schemas-microsoft-com:vml" Requires="v">
                <p:oleObj spid="_x0000_s4175" name="Equation" r:id="rId3" imgW="139579" imgH="215713" progId="Equation.3">
                  <p:embed/>
                </p:oleObj>
              </mc:Choice>
              <mc:Fallback>
                <p:oleObj name="Equation" r:id="rId3" imgW="139579" imgH="215713" progId="Equation.3">
                  <p:embed/>
                  <p:pic>
                    <p:nvPicPr>
                      <p:cNvPr id="0" name="Object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86752" y="1999159"/>
                        <a:ext cx="277258" cy="354273"/>
                      </a:xfrm>
                      <a:prstGeom prst="rect">
                        <a:avLst/>
                      </a:prstGeom>
                      <a:noFill/>
                    </p:spPr>
                  </p:pic>
                </p:oleObj>
              </mc:Fallback>
            </mc:AlternateContent>
          </a:graphicData>
        </a:graphic>
      </p:graphicFrame>
      <p:graphicFrame>
        <p:nvGraphicFramePr>
          <p:cNvPr id="49" name="Objektum 48"/>
          <p:cNvGraphicFramePr>
            <a:graphicFrameLocks noChangeAspect="1"/>
          </p:cNvGraphicFramePr>
          <p:nvPr>
            <p:extLst>
              <p:ext uri="{D42A27DB-BD31-4B8C-83A1-F6EECF244321}">
                <p14:modId xmlns:p14="http://schemas.microsoft.com/office/powerpoint/2010/main" val="3467377086"/>
              </p:ext>
            </p:extLst>
          </p:nvPr>
        </p:nvGraphicFramePr>
        <p:xfrm>
          <a:off x="3078544" y="3412815"/>
          <a:ext cx="293675" cy="343390"/>
        </p:xfrm>
        <a:graphic>
          <a:graphicData uri="http://schemas.openxmlformats.org/presentationml/2006/ole">
            <mc:AlternateContent xmlns:mc="http://schemas.openxmlformats.org/markup-compatibility/2006">
              <mc:Choice xmlns:v="urn:schemas-microsoft-com:vml" Requires="v">
                <p:oleObj spid="_x0000_s4176" name="Equation" r:id="rId5" imgW="152280" imgH="215640" progId="Equation.3">
                  <p:embed/>
                </p:oleObj>
              </mc:Choice>
              <mc:Fallback>
                <p:oleObj name="Equation" r:id="rId5" imgW="152280" imgH="215640" progId="Equation.3">
                  <p:embed/>
                  <p:pic>
                    <p:nvPicPr>
                      <p:cNvPr id="0" name="Objektum 47"/>
                      <p:cNvPicPr>
                        <a:picLocks noChangeAspect="1" noChangeArrowheads="1"/>
                      </p:cNvPicPr>
                      <p:nvPr/>
                    </p:nvPicPr>
                    <p:blipFill>
                      <a:blip r:embed="rId6"/>
                      <a:srcRect/>
                      <a:stretch>
                        <a:fillRect/>
                      </a:stretch>
                    </p:blipFill>
                    <p:spPr bwMode="auto">
                      <a:xfrm>
                        <a:off x="3078544" y="3412815"/>
                        <a:ext cx="293675" cy="343390"/>
                      </a:xfrm>
                      <a:prstGeom prst="rect">
                        <a:avLst/>
                      </a:prstGeom>
                      <a:noFill/>
                      <a:ln>
                        <a:noFill/>
                      </a:ln>
                    </p:spPr>
                  </p:pic>
                </p:oleObj>
              </mc:Fallback>
            </mc:AlternateContent>
          </a:graphicData>
        </a:graphic>
      </p:graphicFrame>
      <p:sp>
        <p:nvSpPr>
          <p:cNvPr id="50" name="Rectangle 23"/>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51" name="Objektum 50"/>
          <p:cNvGraphicFramePr>
            <a:graphicFrameLocks noChangeAspect="1"/>
          </p:cNvGraphicFramePr>
          <p:nvPr>
            <p:extLst>
              <p:ext uri="{D42A27DB-BD31-4B8C-83A1-F6EECF244321}">
                <p14:modId xmlns:p14="http://schemas.microsoft.com/office/powerpoint/2010/main" val="1658078438"/>
              </p:ext>
            </p:extLst>
          </p:nvPr>
        </p:nvGraphicFramePr>
        <p:xfrm>
          <a:off x="3827326" y="3605358"/>
          <a:ext cx="332896" cy="310050"/>
        </p:xfrm>
        <a:graphic>
          <a:graphicData uri="http://schemas.openxmlformats.org/presentationml/2006/ole">
            <mc:AlternateContent xmlns:mc="http://schemas.openxmlformats.org/markup-compatibility/2006">
              <mc:Choice xmlns:v="urn:schemas-microsoft-com:vml" Requires="v">
                <p:oleObj spid="_x0000_s4177" name="Equation" r:id="rId7" imgW="164814" imgH="177492" progId="Equation.3">
                  <p:embed/>
                </p:oleObj>
              </mc:Choice>
              <mc:Fallback>
                <p:oleObj name="Equation" r:id="rId7" imgW="164814" imgH="177492" progId="Equation.3">
                  <p:embed/>
                  <p:pic>
                    <p:nvPicPr>
                      <p:cNvPr id="0" name="Object 2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27326" y="3605358"/>
                        <a:ext cx="332896" cy="310050"/>
                      </a:xfrm>
                      <a:prstGeom prst="rect">
                        <a:avLst/>
                      </a:prstGeom>
                      <a:noFill/>
                    </p:spPr>
                  </p:pic>
                </p:oleObj>
              </mc:Fallback>
            </mc:AlternateContent>
          </a:graphicData>
        </a:graphic>
      </p:graphicFrame>
      <p:sp>
        <p:nvSpPr>
          <p:cNvPr id="52" name="Téglalap 51"/>
          <p:cNvSpPr/>
          <p:nvPr/>
        </p:nvSpPr>
        <p:spPr>
          <a:xfrm>
            <a:off x="351677" y="4849440"/>
            <a:ext cx="8440646" cy="400110"/>
          </a:xfrm>
          <a:prstGeom prst="rect">
            <a:avLst/>
          </a:prstGeom>
        </p:spPr>
        <p:txBody>
          <a:bodyPr wrap="square">
            <a:spAutoFit/>
          </a:bodyPr>
          <a:lstStyle/>
          <a:p>
            <a:r>
              <a:rPr lang="hu-HU" sz="2000" dirty="0"/>
              <a:t>Párhuzamosan kötött ellenállásokon </a:t>
            </a:r>
            <a:r>
              <a:rPr lang="hu-HU" sz="2000" dirty="0" smtClean="0"/>
              <a:t>az áram megoszlik, a </a:t>
            </a:r>
            <a:r>
              <a:rPr lang="hu-HU" sz="2000" dirty="0"/>
              <a:t>feszültség azonos.</a:t>
            </a:r>
          </a:p>
        </p:txBody>
      </p:sp>
      <p:sp>
        <p:nvSpPr>
          <p:cNvPr id="53" name="Téglalap 52"/>
          <p:cNvSpPr/>
          <p:nvPr/>
        </p:nvSpPr>
        <p:spPr>
          <a:xfrm>
            <a:off x="358304" y="4117640"/>
            <a:ext cx="8180761" cy="707886"/>
          </a:xfrm>
          <a:prstGeom prst="rect">
            <a:avLst/>
          </a:prstGeom>
        </p:spPr>
        <p:txBody>
          <a:bodyPr wrap="square">
            <a:spAutoFit/>
          </a:bodyPr>
          <a:lstStyle/>
          <a:p>
            <a:r>
              <a:rPr lang="hu-HU" sz="2000" dirty="0"/>
              <a:t>Fordítva ez nem feltétlenül </a:t>
            </a:r>
            <a:r>
              <a:rPr lang="hu-HU" sz="2000" dirty="0" smtClean="0"/>
              <a:t>igaz. </a:t>
            </a:r>
            <a:r>
              <a:rPr lang="hu-HU" sz="2000" dirty="0"/>
              <a:t>Két azonos nagyságú, sorba kötött ellenállás feszültségének nagysága is azonos!</a:t>
            </a:r>
          </a:p>
        </p:txBody>
      </p:sp>
      <p:cxnSp>
        <p:nvCxnSpPr>
          <p:cNvPr id="54" name="Egyenes összekötő nyíllal 53"/>
          <p:cNvCxnSpPr/>
          <p:nvPr/>
        </p:nvCxnSpPr>
        <p:spPr>
          <a:xfrm>
            <a:off x="2405785" y="2797493"/>
            <a:ext cx="485847" cy="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55" name="Objektum 54"/>
          <p:cNvGraphicFramePr>
            <a:graphicFrameLocks noChangeAspect="1"/>
          </p:cNvGraphicFramePr>
          <p:nvPr>
            <p:extLst>
              <p:ext uri="{D42A27DB-BD31-4B8C-83A1-F6EECF244321}">
                <p14:modId xmlns:p14="http://schemas.microsoft.com/office/powerpoint/2010/main" val="1491972602"/>
              </p:ext>
            </p:extLst>
          </p:nvPr>
        </p:nvGraphicFramePr>
        <p:xfrm>
          <a:off x="2457227" y="2329026"/>
          <a:ext cx="303213" cy="396875"/>
        </p:xfrm>
        <a:graphic>
          <a:graphicData uri="http://schemas.openxmlformats.org/presentationml/2006/ole">
            <mc:AlternateContent xmlns:mc="http://schemas.openxmlformats.org/markup-compatibility/2006">
              <mc:Choice xmlns:v="urn:schemas-microsoft-com:vml" Requires="v">
                <p:oleObj spid="_x0000_s4178" name="Equation" r:id="rId9" imgW="152280" imgH="241200" progId="Equation.3">
                  <p:embed/>
                </p:oleObj>
              </mc:Choice>
              <mc:Fallback>
                <p:oleObj name="Equation" r:id="rId9" imgW="152280" imgH="241200" progId="Equation.3">
                  <p:embed/>
                  <p:pic>
                    <p:nvPicPr>
                      <p:cNvPr id="0" name="Objektum 47"/>
                      <p:cNvPicPr>
                        <a:picLocks noChangeAspect="1" noChangeArrowheads="1"/>
                      </p:cNvPicPr>
                      <p:nvPr/>
                    </p:nvPicPr>
                    <p:blipFill>
                      <a:blip r:embed="rId10"/>
                      <a:srcRect/>
                      <a:stretch>
                        <a:fillRect/>
                      </a:stretch>
                    </p:blipFill>
                    <p:spPr bwMode="auto">
                      <a:xfrm>
                        <a:off x="2457227" y="2329026"/>
                        <a:ext cx="3032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356948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56"/>
                                        </p:tgtEl>
                                        <p:attrNameLst>
                                          <p:attrName>style.visibility</p:attrName>
                                        </p:attrNameLst>
                                      </p:cBhvr>
                                      <p:to>
                                        <p:strVal val="visible"/>
                                      </p:to>
                                    </p:set>
                                    <p:animEffect transition="in" filter="fade">
                                      <p:cBhvr>
                                        <p:cTn id="11" dur="500"/>
                                        <p:tgtEl>
                                          <p:spTgt spid="56"/>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53"/>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52"/>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8"/>
                                        </p:tgtEl>
                                        <p:attrNameLst>
                                          <p:attrName>style.visibility</p:attrName>
                                        </p:attrNameLst>
                                      </p:cBhvr>
                                      <p:to>
                                        <p:strVal val="visible"/>
                                      </p:to>
                                    </p:set>
                                    <p:animEffect transition="in" filter="fade">
                                      <p:cBhvr>
                                        <p:cTn id="24" dur="300"/>
                                        <p:tgtEl>
                                          <p:spTgt spid="38"/>
                                        </p:tgtEl>
                                      </p:cBhvr>
                                    </p:animEffect>
                                    <p:anim calcmode="lin" valueType="num">
                                      <p:cBhvr>
                                        <p:cTn id="25" dur="300" fill="hold"/>
                                        <p:tgtEl>
                                          <p:spTgt spid="38"/>
                                        </p:tgtEl>
                                        <p:attrNameLst>
                                          <p:attrName>ppt_x</p:attrName>
                                        </p:attrNameLst>
                                      </p:cBhvr>
                                      <p:tavLst>
                                        <p:tav tm="0">
                                          <p:val>
                                            <p:strVal val="#ppt_x"/>
                                          </p:val>
                                        </p:tav>
                                        <p:tav tm="100000">
                                          <p:val>
                                            <p:strVal val="#ppt_x"/>
                                          </p:val>
                                        </p:tav>
                                      </p:tavLst>
                                    </p:anim>
                                    <p:anim calcmode="lin" valueType="num">
                                      <p:cBhvr>
                                        <p:cTn id="26" dur="300" fill="hold"/>
                                        <p:tgtEl>
                                          <p:spTgt spid="38"/>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51"/>
                                        </p:tgtEl>
                                        <p:attrNameLst>
                                          <p:attrName>style.visibility</p:attrName>
                                        </p:attrNameLst>
                                      </p:cBhvr>
                                      <p:to>
                                        <p:strVal val="visible"/>
                                      </p:to>
                                    </p:set>
                                    <p:animEffect transition="in" filter="fade">
                                      <p:cBhvr>
                                        <p:cTn id="29" dur="300"/>
                                        <p:tgtEl>
                                          <p:spTgt spid="51"/>
                                        </p:tgtEl>
                                      </p:cBhvr>
                                    </p:animEffect>
                                    <p:anim calcmode="lin" valueType="num">
                                      <p:cBhvr>
                                        <p:cTn id="30" dur="300" fill="hold"/>
                                        <p:tgtEl>
                                          <p:spTgt spid="51"/>
                                        </p:tgtEl>
                                        <p:attrNameLst>
                                          <p:attrName>ppt_x</p:attrName>
                                        </p:attrNameLst>
                                      </p:cBhvr>
                                      <p:tavLst>
                                        <p:tav tm="0">
                                          <p:val>
                                            <p:strVal val="#ppt_x"/>
                                          </p:val>
                                        </p:tav>
                                        <p:tav tm="100000">
                                          <p:val>
                                            <p:strVal val="#ppt_x"/>
                                          </p:val>
                                        </p:tav>
                                      </p:tavLst>
                                    </p:anim>
                                    <p:anim calcmode="lin" valueType="num">
                                      <p:cBhvr>
                                        <p:cTn id="31" dur="300" fill="hold"/>
                                        <p:tgtEl>
                                          <p:spTgt spid="51"/>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54"/>
                                        </p:tgtEl>
                                        <p:attrNameLst>
                                          <p:attrName>style.visibility</p:attrName>
                                        </p:attrNameLst>
                                      </p:cBhvr>
                                      <p:to>
                                        <p:strVal val="visible"/>
                                      </p:to>
                                    </p:set>
                                    <p:animEffect transition="in" filter="fade">
                                      <p:cBhvr>
                                        <p:cTn id="36" dur="400"/>
                                        <p:tgtEl>
                                          <p:spTgt spid="54"/>
                                        </p:tgtEl>
                                      </p:cBhvr>
                                    </p:animEffect>
                                    <p:anim calcmode="lin" valueType="num">
                                      <p:cBhvr>
                                        <p:cTn id="37" dur="400" fill="hold"/>
                                        <p:tgtEl>
                                          <p:spTgt spid="54"/>
                                        </p:tgtEl>
                                        <p:attrNameLst>
                                          <p:attrName>ppt_x</p:attrName>
                                        </p:attrNameLst>
                                      </p:cBhvr>
                                      <p:tavLst>
                                        <p:tav tm="0">
                                          <p:val>
                                            <p:strVal val="#ppt_x"/>
                                          </p:val>
                                        </p:tav>
                                        <p:tav tm="100000">
                                          <p:val>
                                            <p:strVal val="#ppt_x"/>
                                          </p:val>
                                        </p:tav>
                                      </p:tavLst>
                                    </p:anim>
                                    <p:anim calcmode="lin" valueType="num">
                                      <p:cBhvr>
                                        <p:cTn id="38" dur="400" fill="hold"/>
                                        <p:tgtEl>
                                          <p:spTgt spid="54"/>
                                        </p:tgtEl>
                                        <p:attrNameLst>
                                          <p:attrName>ppt_y</p:attrName>
                                        </p:attrNameLst>
                                      </p:cBhvr>
                                      <p:tavLst>
                                        <p:tav tm="0">
                                          <p:val>
                                            <p:strVal val="#ppt_y+.1"/>
                                          </p:val>
                                        </p:tav>
                                        <p:tav tm="100000">
                                          <p:val>
                                            <p:strVal val="#ppt_y"/>
                                          </p:val>
                                        </p:tav>
                                      </p:tavLst>
                                    </p:anim>
                                  </p:childTnLst>
                                </p:cTn>
                              </p:par>
                              <p:par>
                                <p:cTn id="39" presetID="10" presetClass="entr" presetSubtype="0" fill="hold" nodeType="withEffect">
                                  <p:stCondLst>
                                    <p:cond delay="0"/>
                                  </p:stCondLst>
                                  <p:childTnLst>
                                    <p:set>
                                      <p:cBhvr>
                                        <p:cTn id="40" dur="1" fill="hold">
                                          <p:stCondLst>
                                            <p:cond delay="0"/>
                                          </p:stCondLst>
                                        </p:cTn>
                                        <p:tgtEl>
                                          <p:spTgt spid="55"/>
                                        </p:tgtEl>
                                        <p:attrNameLst>
                                          <p:attrName>style.visibility</p:attrName>
                                        </p:attrNameLst>
                                      </p:cBhvr>
                                      <p:to>
                                        <p:strVal val="visible"/>
                                      </p:to>
                                    </p:set>
                                    <p:animEffect transition="in" filter="fade">
                                      <p:cBhvr>
                                        <p:cTn id="41" dur="400"/>
                                        <p:tgtEl>
                                          <p:spTgt spid="55"/>
                                        </p:tgtEl>
                                      </p:cBhvr>
                                    </p:animEffect>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43"/>
                                        </p:tgtEl>
                                        <p:attrNameLst>
                                          <p:attrName>style.visibility</p:attrName>
                                        </p:attrNameLst>
                                      </p:cBhvr>
                                      <p:to>
                                        <p:strVal val="visible"/>
                                      </p:to>
                                    </p:set>
                                    <p:animEffect transition="in" filter="fade">
                                      <p:cBhvr>
                                        <p:cTn id="46" dur="300"/>
                                        <p:tgtEl>
                                          <p:spTgt spid="43"/>
                                        </p:tgtEl>
                                      </p:cBhvr>
                                    </p:animEffect>
                                    <p:anim calcmode="lin" valueType="num">
                                      <p:cBhvr>
                                        <p:cTn id="47" dur="300" fill="hold"/>
                                        <p:tgtEl>
                                          <p:spTgt spid="43"/>
                                        </p:tgtEl>
                                        <p:attrNameLst>
                                          <p:attrName>ppt_x</p:attrName>
                                        </p:attrNameLst>
                                      </p:cBhvr>
                                      <p:tavLst>
                                        <p:tav tm="0">
                                          <p:val>
                                            <p:strVal val="#ppt_x"/>
                                          </p:val>
                                        </p:tav>
                                        <p:tav tm="100000">
                                          <p:val>
                                            <p:strVal val="#ppt_x"/>
                                          </p:val>
                                        </p:tav>
                                      </p:tavLst>
                                    </p:anim>
                                    <p:anim calcmode="lin" valueType="num">
                                      <p:cBhvr>
                                        <p:cTn id="48" dur="300" fill="hold"/>
                                        <p:tgtEl>
                                          <p:spTgt spid="43"/>
                                        </p:tgtEl>
                                        <p:attrNameLst>
                                          <p:attrName>ppt_y</p:attrName>
                                        </p:attrNameLst>
                                      </p:cBhvr>
                                      <p:tavLst>
                                        <p:tav tm="0">
                                          <p:val>
                                            <p:strVal val="#ppt_y+.1"/>
                                          </p:val>
                                        </p:tav>
                                        <p:tav tm="100000">
                                          <p:val>
                                            <p:strVal val="#ppt_y"/>
                                          </p:val>
                                        </p:tav>
                                      </p:tavLst>
                                    </p:anim>
                                  </p:childTnLst>
                                </p:cTn>
                              </p:par>
                              <p:par>
                                <p:cTn id="49" presetID="10" presetClass="entr" presetSubtype="0" fill="hold" nodeType="withEffect">
                                  <p:stCondLst>
                                    <p:cond delay="0"/>
                                  </p:stCondLst>
                                  <p:childTnLst>
                                    <p:set>
                                      <p:cBhvr>
                                        <p:cTn id="50" dur="1" fill="hold">
                                          <p:stCondLst>
                                            <p:cond delay="0"/>
                                          </p:stCondLst>
                                        </p:cTn>
                                        <p:tgtEl>
                                          <p:spTgt spid="48"/>
                                        </p:tgtEl>
                                        <p:attrNameLst>
                                          <p:attrName>style.visibility</p:attrName>
                                        </p:attrNameLst>
                                      </p:cBhvr>
                                      <p:to>
                                        <p:strVal val="visible"/>
                                      </p:to>
                                    </p:set>
                                    <p:animEffect transition="in" filter="fade">
                                      <p:cBhvr>
                                        <p:cTn id="51" dur="300"/>
                                        <p:tgtEl>
                                          <p:spTgt spid="48"/>
                                        </p:tgtEl>
                                      </p:cBhvr>
                                    </p:animEffect>
                                  </p:childTnLst>
                                </p:cTn>
                              </p:par>
                            </p:childTnLst>
                          </p:cTn>
                        </p:par>
                        <p:par>
                          <p:cTn id="52" fill="hold">
                            <p:stCondLst>
                              <p:cond delay="300"/>
                            </p:stCondLst>
                            <p:childTnLst>
                              <p:par>
                                <p:cTn id="53" presetID="42" presetClass="entr" presetSubtype="0" fill="hold" nodeType="afterEffect">
                                  <p:stCondLst>
                                    <p:cond delay="0"/>
                                  </p:stCondLst>
                                  <p:childTnLst>
                                    <p:set>
                                      <p:cBhvr>
                                        <p:cTn id="54" dur="1" fill="hold">
                                          <p:stCondLst>
                                            <p:cond delay="0"/>
                                          </p:stCondLst>
                                        </p:cTn>
                                        <p:tgtEl>
                                          <p:spTgt spid="44"/>
                                        </p:tgtEl>
                                        <p:attrNameLst>
                                          <p:attrName>style.visibility</p:attrName>
                                        </p:attrNameLst>
                                      </p:cBhvr>
                                      <p:to>
                                        <p:strVal val="visible"/>
                                      </p:to>
                                    </p:set>
                                    <p:animEffect transition="in" filter="fade">
                                      <p:cBhvr>
                                        <p:cTn id="55" dur="300"/>
                                        <p:tgtEl>
                                          <p:spTgt spid="44"/>
                                        </p:tgtEl>
                                      </p:cBhvr>
                                    </p:animEffect>
                                    <p:anim calcmode="lin" valueType="num">
                                      <p:cBhvr>
                                        <p:cTn id="56" dur="300" fill="hold"/>
                                        <p:tgtEl>
                                          <p:spTgt spid="44"/>
                                        </p:tgtEl>
                                        <p:attrNameLst>
                                          <p:attrName>ppt_x</p:attrName>
                                        </p:attrNameLst>
                                      </p:cBhvr>
                                      <p:tavLst>
                                        <p:tav tm="0">
                                          <p:val>
                                            <p:strVal val="#ppt_x"/>
                                          </p:val>
                                        </p:tav>
                                        <p:tav tm="100000">
                                          <p:val>
                                            <p:strVal val="#ppt_x"/>
                                          </p:val>
                                        </p:tav>
                                      </p:tavLst>
                                    </p:anim>
                                    <p:anim calcmode="lin" valueType="num">
                                      <p:cBhvr>
                                        <p:cTn id="57" dur="300" fill="hold"/>
                                        <p:tgtEl>
                                          <p:spTgt spid="44"/>
                                        </p:tgtEl>
                                        <p:attrNameLst>
                                          <p:attrName>ppt_y</p:attrName>
                                        </p:attrNameLst>
                                      </p:cBhvr>
                                      <p:tavLst>
                                        <p:tav tm="0">
                                          <p:val>
                                            <p:strVal val="#ppt_y+.1"/>
                                          </p:val>
                                        </p:tav>
                                        <p:tav tm="100000">
                                          <p:val>
                                            <p:strVal val="#ppt_y"/>
                                          </p:val>
                                        </p:tav>
                                      </p:tavLst>
                                    </p:anim>
                                  </p:childTnLst>
                                </p:cTn>
                              </p:par>
                              <p:par>
                                <p:cTn id="58" presetID="10" presetClass="entr" presetSubtype="0" fill="hold" nodeType="withEffect">
                                  <p:stCondLst>
                                    <p:cond delay="0"/>
                                  </p:stCondLst>
                                  <p:childTnLst>
                                    <p:set>
                                      <p:cBhvr>
                                        <p:cTn id="59" dur="1" fill="hold">
                                          <p:stCondLst>
                                            <p:cond delay="0"/>
                                          </p:stCondLst>
                                        </p:cTn>
                                        <p:tgtEl>
                                          <p:spTgt spid="49"/>
                                        </p:tgtEl>
                                        <p:attrNameLst>
                                          <p:attrName>style.visibility</p:attrName>
                                        </p:attrNameLst>
                                      </p:cBhvr>
                                      <p:to>
                                        <p:strVal val="visible"/>
                                      </p:to>
                                    </p:set>
                                    <p:animEffect transition="in" filter="fade">
                                      <p:cBhvr>
                                        <p:cTn id="60" dur="3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8" grpId="0" animBg="1"/>
      <p:bldP spid="52" grpId="0"/>
      <p:bldP spid="5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églalap 4"/>
          <p:cNvSpPr/>
          <p:nvPr/>
        </p:nvSpPr>
        <p:spPr>
          <a:xfrm>
            <a:off x="467544" y="172085"/>
            <a:ext cx="4985083" cy="400110"/>
          </a:xfrm>
          <a:prstGeom prst="rect">
            <a:avLst/>
          </a:prstGeom>
        </p:spPr>
        <p:txBody>
          <a:bodyPr wrap="none">
            <a:spAutoFit/>
          </a:bodyPr>
          <a:lstStyle/>
          <a:p>
            <a:r>
              <a:rPr lang="hu-HU" sz="2000" dirty="0"/>
              <a:t>Kapcsoljunk párhuzamosan n darab </a:t>
            </a:r>
            <a:r>
              <a:rPr lang="hu-HU" sz="2000" dirty="0" smtClean="0"/>
              <a:t>ellenállást</a:t>
            </a:r>
            <a:endParaRPr lang="hu-HU" sz="2000" dirty="0"/>
          </a:p>
        </p:txBody>
      </p:sp>
      <p:grpSp>
        <p:nvGrpSpPr>
          <p:cNvPr id="34" name="Csoportba foglalás 33"/>
          <p:cNvGrpSpPr/>
          <p:nvPr/>
        </p:nvGrpSpPr>
        <p:grpSpPr>
          <a:xfrm>
            <a:off x="1572138" y="1657367"/>
            <a:ext cx="1842626" cy="1954274"/>
            <a:chOff x="2959371" y="1349479"/>
            <a:chExt cx="1842626" cy="2345129"/>
          </a:xfrm>
        </p:grpSpPr>
        <p:sp>
          <p:nvSpPr>
            <p:cNvPr id="6" name="Téglalap 5"/>
            <p:cNvSpPr/>
            <p:nvPr/>
          </p:nvSpPr>
          <p:spPr>
            <a:xfrm>
              <a:off x="3480994" y="1366021"/>
              <a:ext cx="792088"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7" name="Téglalap 6"/>
            <p:cNvSpPr/>
            <p:nvPr/>
          </p:nvSpPr>
          <p:spPr>
            <a:xfrm>
              <a:off x="3473354" y="2198278"/>
              <a:ext cx="792088"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8" name="Téglalap 7"/>
            <p:cNvSpPr/>
            <p:nvPr/>
          </p:nvSpPr>
          <p:spPr>
            <a:xfrm>
              <a:off x="3485731" y="3249279"/>
              <a:ext cx="792088"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cxnSp>
          <p:nvCxnSpPr>
            <p:cNvPr id="3" name="Egyenes összekötő 2"/>
            <p:cNvCxnSpPr>
              <a:stCxn id="6" idx="3"/>
            </p:cNvCxnSpPr>
            <p:nvPr/>
          </p:nvCxnSpPr>
          <p:spPr>
            <a:xfrm>
              <a:off x="4273082" y="1546041"/>
              <a:ext cx="5149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Egyenes összekötő 8"/>
            <p:cNvCxnSpPr/>
            <p:nvPr/>
          </p:nvCxnSpPr>
          <p:spPr>
            <a:xfrm>
              <a:off x="4268583" y="2377248"/>
              <a:ext cx="5149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Egyenes összekötő 9"/>
            <p:cNvCxnSpPr/>
            <p:nvPr/>
          </p:nvCxnSpPr>
          <p:spPr>
            <a:xfrm>
              <a:off x="4287055" y="3429299"/>
              <a:ext cx="5149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Egyenes összekötő 10"/>
            <p:cNvCxnSpPr/>
            <p:nvPr/>
          </p:nvCxnSpPr>
          <p:spPr>
            <a:xfrm>
              <a:off x="2966052" y="1546041"/>
              <a:ext cx="5149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Egyenes összekötő 11"/>
            <p:cNvCxnSpPr/>
            <p:nvPr/>
          </p:nvCxnSpPr>
          <p:spPr>
            <a:xfrm>
              <a:off x="2959371" y="2369062"/>
              <a:ext cx="5149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Egyenes összekötő 12"/>
            <p:cNvCxnSpPr/>
            <p:nvPr/>
          </p:nvCxnSpPr>
          <p:spPr>
            <a:xfrm>
              <a:off x="2970789" y="3429299"/>
              <a:ext cx="5149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églalap 13"/>
            <p:cNvSpPr/>
            <p:nvPr/>
          </p:nvSpPr>
          <p:spPr>
            <a:xfrm>
              <a:off x="3656465" y="1349479"/>
              <a:ext cx="441146" cy="443198"/>
            </a:xfrm>
            <a:prstGeom prst="rect">
              <a:avLst/>
            </a:prstGeom>
          </p:spPr>
          <p:txBody>
            <a:bodyPr wrap="none">
              <a:spAutoFit/>
            </a:bodyPr>
            <a:lstStyle/>
            <a:p>
              <a:r>
                <a:rPr lang="hu-HU" dirty="0"/>
                <a:t> R</a:t>
              </a:r>
              <a:r>
                <a:rPr lang="hu-HU" baseline="-25000" dirty="0"/>
                <a:t>1</a:t>
              </a:r>
              <a:endParaRPr lang="hu-HU" dirty="0"/>
            </a:p>
          </p:txBody>
        </p:sp>
        <p:sp>
          <p:nvSpPr>
            <p:cNvPr id="15" name="Téglalap 14"/>
            <p:cNvSpPr/>
            <p:nvPr/>
          </p:nvSpPr>
          <p:spPr>
            <a:xfrm>
              <a:off x="3656465" y="2179749"/>
              <a:ext cx="441146" cy="443198"/>
            </a:xfrm>
            <a:prstGeom prst="rect">
              <a:avLst/>
            </a:prstGeom>
          </p:spPr>
          <p:txBody>
            <a:bodyPr wrap="none">
              <a:spAutoFit/>
            </a:bodyPr>
            <a:lstStyle/>
            <a:p>
              <a:r>
                <a:rPr lang="hu-HU" dirty="0"/>
                <a:t> </a:t>
              </a:r>
              <a:r>
                <a:rPr lang="hu-HU" dirty="0" smtClean="0"/>
                <a:t>R</a:t>
              </a:r>
              <a:r>
                <a:rPr lang="hu-HU" baseline="-25000" dirty="0"/>
                <a:t>2</a:t>
              </a:r>
              <a:endParaRPr lang="hu-HU" dirty="0"/>
            </a:p>
          </p:txBody>
        </p:sp>
        <p:sp>
          <p:nvSpPr>
            <p:cNvPr id="16" name="Téglalap 15"/>
            <p:cNvSpPr/>
            <p:nvPr/>
          </p:nvSpPr>
          <p:spPr>
            <a:xfrm>
              <a:off x="3655256" y="3251410"/>
              <a:ext cx="442750" cy="443198"/>
            </a:xfrm>
            <a:prstGeom prst="rect">
              <a:avLst/>
            </a:prstGeom>
          </p:spPr>
          <p:txBody>
            <a:bodyPr wrap="none">
              <a:spAutoFit/>
            </a:bodyPr>
            <a:lstStyle/>
            <a:p>
              <a:r>
                <a:rPr lang="hu-HU" dirty="0"/>
                <a:t> </a:t>
              </a:r>
              <a:r>
                <a:rPr lang="hu-HU" dirty="0" err="1" smtClean="0"/>
                <a:t>R</a:t>
              </a:r>
              <a:r>
                <a:rPr lang="hu-HU" baseline="-25000" dirty="0" err="1"/>
                <a:t>n</a:t>
              </a:r>
              <a:endParaRPr lang="hu-HU" dirty="0"/>
            </a:p>
          </p:txBody>
        </p:sp>
        <p:cxnSp>
          <p:nvCxnSpPr>
            <p:cNvPr id="18" name="Egyenes összekötő 17"/>
            <p:cNvCxnSpPr/>
            <p:nvPr/>
          </p:nvCxnSpPr>
          <p:spPr>
            <a:xfrm>
              <a:off x="4788024" y="1534145"/>
              <a:ext cx="0" cy="11027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Egyenes összekötő 18"/>
            <p:cNvCxnSpPr/>
            <p:nvPr/>
          </p:nvCxnSpPr>
          <p:spPr>
            <a:xfrm>
              <a:off x="2966052" y="1534144"/>
              <a:ext cx="0" cy="11027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Egyenes összekötő 20"/>
            <p:cNvCxnSpPr/>
            <p:nvPr/>
          </p:nvCxnSpPr>
          <p:spPr>
            <a:xfrm>
              <a:off x="2966052" y="3140968"/>
              <a:ext cx="0" cy="29510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Egyenes összekötő 21"/>
            <p:cNvCxnSpPr/>
            <p:nvPr/>
          </p:nvCxnSpPr>
          <p:spPr>
            <a:xfrm>
              <a:off x="4789323" y="3136578"/>
              <a:ext cx="0" cy="29510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Egyenes összekötő 31"/>
            <p:cNvCxnSpPr/>
            <p:nvPr/>
          </p:nvCxnSpPr>
          <p:spPr>
            <a:xfrm>
              <a:off x="2966052" y="2636911"/>
              <a:ext cx="0" cy="499667"/>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3" name="Egyenes összekötő 32"/>
            <p:cNvCxnSpPr/>
            <p:nvPr/>
          </p:nvCxnSpPr>
          <p:spPr>
            <a:xfrm>
              <a:off x="4789322" y="2641301"/>
              <a:ext cx="0" cy="499667"/>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35" name="Téglalap 34"/>
          <p:cNvSpPr/>
          <p:nvPr/>
        </p:nvSpPr>
        <p:spPr>
          <a:xfrm>
            <a:off x="505160" y="520328"/>
            <a:ext cx="4789324" cy="400110"/>
          </a:xfrm>
          <a:prstGeom prst="rect">
            <a:avLst/>
          </a:prstGeom>
        </p:spPr>
        <p:txBody>
          <a:bodyPr wrap="none">
            <a:spAutoFit/>
          </a:bodyPr>
          <a:lstStyle/>
          <a:p>
            <a:r>
              <a:rPr lang="hu-HU" sz="2000" dirty="0"/>
              <a:t>Kapcsoljunk U feszültséget az ellenállásokra:</a:t>
            </a:r>
          </a:p>
        </p:txBody>
      </p:sp>
      <p:cxnSp>
        <p:nvCxnSpPr>
          <p:cNvPr id="37" name="Egyenes összekötő 36"/>
          <p:cNvCxnSpPr/>
          <p:nvPr/>
        </p:nvCxnSpPr>
        <p:spPr>
          <a:xfrm>
            <a:off x="3402090" y="2513841"/>
            <a:ext cx="521838" cy="8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Egyenes összekötő 37"/>
          <p:cNvCxnSpPr/>
          <p:nvPr/>
        </p:nvCxnSpPr>
        <p:spPr>
          <a:xfrm>
            <a:off x="1050832" y="2506699"/>
            <a:ext cx="521838" cy="8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Egyenes összekötő 39"/>
          <p:cNvCxnSpPr/>
          <p:nvPr/>
        </p:nvCxnSpPr>
        <p:spPr>
          <a:xfrm>
            <a:off x="3923928" y="2514716"/>
            <a:ext cx="0" cy="16029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Egyenes összekötő 40"/>
          <p:cNvCxnSpPr/>
          <p:nvPr/>
        </p:nvCxnSpPr>
        <p:spPr>
          <a:xfrm>
            <a:off x="1055903" y="2506700"/>
            <a:ext cx="0" cy="16029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Egyenes összekötő nyíllal 46"/>
          <p:cNvCxnSpPr/>
          <p:nvPr/>
        </p:nvCxnSpPr>
        <p:spPr>
          <a:xfrm flipH="1" flipV="1">
            <a:off x="1829610" y="4101607"/>
            <a:ext cx="1294541" cy="8017"/>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9" name="Objektum 48"/>
          <p:cNvGraphicFramePr>
            <a:graphicFrameLocks noChangeAspect="1"/>
          </p:cNvGraphicFramePr>
          <p:nvPr>
            <p:extLst>
              <p:ext uri="{D42A27DB-BD31-4B8C-83A1-F6EECF244321}">
                <p14:modId xmlns:p14="http://schemas.microsoft.com/office/powerpoint/2010/main" val="1266185588"/>
              </p:ext>
            </p:extLst>
          </p:nvPr>
        </p:nvGraphicFramePr>
        <p:xfrm>
          <a:off x="2234209" y="4139164"/>
          <a:ext cx="333375" cy="310885"/>
        </p:xfrm>
        <a:graphic>
          <a:graphicData uri="http://schemas.openxmlformats.org/presentationml/2006/ole">
            <mc:AlternateContent xmlns:mc="http://schemas.openxmlformats.org/markup-compatibility/2006">
              <mc:Choice xmlns:v="urn:schemas-microsoft-com:vml" Requires="v">
                <p:oleObj spid="_x0000_s5252" name="Equation" r:id="rId3" imgW="164814" imgH="177492" progId="Equation.3">
                  <p:embed/>
                </p:oleObj>
              </mc:Choice>
              <mc:Fallback>
                <p:oleObj name="Equation" r:id="rId3" imgW="164814" imgH="177492" progId="Equation.3">
                  <p:embed/>
                  <p:pic>
                    <p:nvPicPr>
                      <p:cNvPr id="0" name="Objektum 5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34209" y="4139164"/>
                        <a:ext cx="333375" cy="310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0" name="Téglalap 49"/>
          <p:cNvSpPr/>
          <p:nvPr/>
        </p:nvSpPr>
        <p:spPr>
          <a:xfrm>
            <a:off x="505160" y="876599"/>
            <a:ext cx="6055646" cy="400110"/>
          </a:xfrm>
          <a:prstGeom prst="rect">
            <a:avLst/>
          </a:prstGeom>
        </p:spPr>
        <p:txBody>
          <a:bodyPr wrap="square">
            <a:spAutoFit/>
          </a:bodyPr>
          <a:lstStyle/>
          <a:p>
            <a:r>
              <a:rPr lang="hu-HU" sz="2000" dirty="0"/>
              <a:t>Ekkor minden ellenálláson ugyanakkora lesz a feszültség.</a:t>
            </a:r>
          </a:p>
        </p:txBody>
      </p:sp>
      <p:graphicFrame>
        <p:nvGraphicFramePr>
          <p:cNvPr id="54" name="Objektum 53"/>
          <p:cNvGraphicFramePr>
            <a:graphicFrameLocks noChangeAspect="1"/>
          </p:cNvGraphicFramePr>
          <p:nvPr>
            <p:extLst>
              <p:ext uri="{D42A27DB-BD31-4B8C-83A1-F6EECF244321}">
                <p14:modId xmlns:p14="http://schemas.microsoft.com/office/powerpoint/2010/main" val="2878888162"/>
              </p:ext>
            </p:extLst>
          </p:nvPr>
        </p:nvGraphicFramePr>
        <p:xfrm>
          <a:off x="2327855" y="3637588"/>
          <a:ext cx="321737" cy="300033"/>
        </p:xfrm>
        <a:graphic>
          <a:graphicData uri="http://schemas.openxmlformats.org/presentationml/2006/ole">
            <mc:AlternateContent xmlns:mc="http://schemas.openxmlformats.org/markup-compatibility/2006">
              <mc:Choice xmlns:v="urn:schemas-microsoft-com:vml" Requires="v">
                <p:oleObj spid="_x0000_s5253" name="Equation" r:id="rId5" imgW="164814" imgH="177492" progId="Equation.3">
                  <p:embed/>
                </p:oleObj>
              </mc:Choice>
              <mc:Fallback>
                <p:oleObj name="Equation" r:id="rId5" imgW="164814" imgH="177492" progId="Equation.3">
                  <p:embed/>
                  <p:pic>
                    <p:nvPicPr>
                      <p:cNvPr id="0" name="Objektum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27855" y="3637588"/>
                        <a:ext cx="321737" cy="300033"/>
                      </a:xfrm>
                      <a:prstGeom prst="rect">
                        <a:avLst/>
                      </a:prstGeom>
                      <a:noFill/>
                      <a:ln>
                        <a:noFill/>
                      </a:ln>
                    </p:spPr>
                  </p:pic>
                </p:oleObj>
              </mc:Fallback>
            </mc:AlternateContent>
          </a:graphicData>
        </a:graphic>
      </p:graphicFrame>
      <p:graphicFrame>
        <p:nvGraphicFramePr>
          <p:cNvPr id="55" name="Objektum 54"/>
          <p:cNvGraphicFramePr>
            <a:graphicFrameLocks noChangeAspect="1"/>
          </p:cNvGraphicFramePr>
          <p:nvPr>
            <p:extLst>
              <p:ext uri="{D42A27DB-BD31-4B8C-83A1-F6EECF244321}">
                <p14:modId xmlns:p14="http://schemas.microsoft.com/office/powerpoint/2010/main" val="1952452559"/>
              </p:ext>
            </p:extLst>
          </p:nvPr>
        </p:nvGraphicFramePr>
        <p:xfrm>
          <a:off x="2328348" y="2741327"/>
          <a:ext cx="322263" cy="298979"/>
        </p:xfrm>
        <a:graphic>
          <a:graphicData uri="http://schemas.openxmlformats.org/presentationml/2006/ole">
            <mc:AlternateContent xmlns:mc="http://schemas.openxmlformats.org/markup-compatibility/2006">
              <mc:Choice xmlns:v="urn:schemas-microsoft-com:vml" Requires="v">
                <p:oleObj spid="_x0000_s5254" name="Equation" r:id="rId6" imgW="164814" imgH="177492" progId="Equation.3">
                  <p:embed/>
                </p:oleObj>
              </mc:Choice>
              <mc:Fallback>
                <p:oleObj name="Equation" r:id="rId6" imgW="164814" imgH="177492" progId="Equation.3">
                  <p:embed/>
                  <p:pic>
                    <p:nvPicPr>
                      <p:cNvPr id="0" name="Objektum 5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28348" y="2741327"/>
                        <a:ext cx="322263" cy="298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6" name="Objektum 55"/>
          <p:cNvGraphicFramePr>
            <a:graphicFrameLocks noChangeAspect="1"/>
          </p:cNvGraphicFramePr>
          <p:nvPr>
            <p:extLst>
              <p:ext uri="{D42A27DB-BD31-4B8C-83A1-F6EECF244321}">
                <p14:modId xmlns:p14="http://schemas.microsoft.com/office/powerpoint/2010/main" val="3479564787"/>
              </p:ext>
            </p:extLst>
          </p:nvPr>
        </p:nvGraphicFramePr>
        <p:xfrm>
          <a:off x="2328267" y="1971762"/>
          <a:ext cx="322263" cy="298979"/>
        </p:xfrm>
        <a:graphic>
          <a:graphicData uri="http://schemas.openxmlformats.org/presentationml/2006/ole">
            <mc:AlternateContent xmlns:mc="http://schemas.openxmlformats.org/markup-compatibility/2006">
              <mc:Choice xmlns:v="urn:schemas-microsoft-com:vml" Requires="v">
                <p:oleObj spid="_x0000_s5255" name="Equation" r:id="rId7" imgW="164814" imgH="177492" progId="Equation.3">
                  <p:embed/>
                </p:oleObj>
              </mc:Choice>
              <mc:Fallback>
                <p:oleObj name="Equation" r:id="rId7" imgW="164814" imgH="177492" progId="Equation.3">
                  <p:embed/>
                  <p:pic>
                    <p:nvPicPr>
                      <p:cNvPr id="0" name="Objektum 5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28267" y="1971762"/>
                        <a:ext cx="322263" cy="298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7" name="Téglalap 56"/>
          <p:cNvSpPr/>
          <p:nvPr/>
        </p:nvSpPr>
        <p:spPr>
          <a:xfrm>
            <a:off x="4047626" y="1417272"/>
            <a:ext cx="5026361" cy="707886"/>
          </a:xfrm>
          <a:prstGeom prst="rect">
            <a:avLst/>
          </a:prstGeom>
        </p:spPr>
        <p:txBody>
          <a:bodyPr wrap="square">
            <a:spAutoFit/>
          </a:bodyPr>
          <a:lstStyle/>
          <a:p>
            <a:r>
              <a:rPr lang="hu-HU" sz="2000" dirty="0"/>
              <a:t>A főágban folyó áram az egyes ellenállásokon megoszlik</a:t>
            </a:r>
          </a:p>
        </p:txBody>
      </p:sp>
      <p:cxnSp>
        <p:nvCxnSpPr>
          <p:cNvPr id="59" name="Egyenes összekötő nyíllal 58"/>
          <p:cNvCxnSpPr/>
          <p:nvPr/>
        </p:nvCxnSpPr>
        <p:spPr>
          <a:xfrm flipV="1">
            <a:off x="827584" y="2733885"/>
            <a:ext cx="0" cy="816201"/>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1" name="Rectangle 14"/>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62" name="Objektum 61"/>
          <p:cNvGraphicFramePr>
            <a:graphicFrameLocks noChangeAspect="1"/>
          </p:cNvGraphicFramePr>
          <p:nvPr>
            <p:extLst>
              <p:ext uri="{D42A27DB-BD31-4B8C-83A1-F6EECF244321}">
                <p14:modId xmlns:p14="http://schemas.microsoft.com/office/powerpoint/2010/main" val="831743144"/>
              </p:ext>
            </p:extLst>
          </p:nvPr>
        </p:nvGraphicFramePr>
        <p:xfrm>
          <a:off x="395536" y="3001442"/>
          <a:ext cx="233449" cy="299293"/>
        </p:xfrm>
        <a:graphic>
          <a:graphicData uri="http://schemas.openxmlformats.org/presentationml/2006/ole">
            <mc:AlternateContent xmlns:mc="http://schemas.openxmlformats.org/markup-compatibility/2006">
              <mc:Choice xmlns:v="urn:schemas-microsoft-com:vml" Requires="v">
                <p:oleObj spid="_x0000_s5256" name="Equation" r:id="rId8" imgW="101468" imgH="164885" progId="Equation.3">
                  <p:embed/>
                </p:oleObj>
              </mc:Choice>
              <mc:Fallback>
                <p:oleObj name="Equation" r:id="rId8" imgW="101468" imgH="164885" progId="Equation.3">
                  <p:embed/>
                  <p:pic>
                    <p:nvPicPr>
                      <p:cNvPr id="0" name="Object 1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5536" y="3001442"/>
                        <a:ext cx="233449" cy="299293"/>
                      </a:xfrm>
                      <a:prstGeom prst="rect">
                        <a:avLst/>
                      </a:prstGeom>
                      <a:noFill/>
                    </p:spPr>
                  </p:pic>
                </p:oleObj>
              </mc:Fallback>
            </mc:AlternateContent>
          </a:graphicData>
        </a:graphic>
      </p:graphicFrame>
      <p:cxnSp>
        <p:nvCxnSpPr>
          <p:cNvPr id="64" name="Egyenes összekötő nyíllal 63"/>
          <p:cNvCxnSpPr/>
          <p:nvPr/>
        </p:nvCxnSpPr>
        <p:spPr>
          <a:xfrm>
            <a:off x="1583556" y="1712224"/>
            <a:ext cx="396156" cy="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5" name="Egyenes összekötő nyíllal 64"/>
          <p:cNvCxnSpPr/>
          <p:nvPr/>
        </p:nvCxnSpPr>
        <p:spPr>
          <a:xfrm>
            <a:off x="1622359" y="2419310"/>
            <a:ext cx="396156" cy="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6" name="Egyenes összekötő nyíllal 65"/>
          <p:cNvCxnSpPr/>
          <p:nvPr/>
        </p:nvCxnSpPr>
        <p:spPr>
          <a:xfrm>
            <a:off x="1638212" y="3314957"/>
            <a:ext cx="396156" cy="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67" name="Objektum 66"/>
          <p:cNvGraphicFramePr>
            <a:graphicFrameLocks noChangeAspect="1"/>
          </p:cNvGraphicFramePr>
          <p:nvPr>
            <p:extLst>
              <p:ext uri="{D42A27DB-BD31-4B8C-83A1-F6EECF244321}">
                <p14:modId xmlns:p14="http://schemas.microsoft.com/office/powerpoint/2010/main" val="1159608157"/>
              </p:ext>
            </p:extLst>
          </p:nvPr>
        </p:nvGraphicFramePr>
        <p:xfrm>
          <a:off x="1666450" y="2075352"/>
          <a:ext cx="307975" cy="343958"/>
        </p:xfrm>
        <a:graphic>
          <a:graphicData uri="http://schemas.openxmlformats.org/presentationml/2006/ole">
            <mc:AlternateContent xmlns:mc="http://schemas.openxmlformats.org/markup-compatibility/2006">
              <mc:Choice xmlns:v="urn:schemas-microsoft-com:vml" Requires="v">
                <p:oleObj spid="_x0000_s5257" name="Equation" r:id="rId10" imgW="152280" imgH="215640" progId="Equation.3">
                  <p:embed/>
                </p:oleObj>
              </mc:Choice>
              <mc:Fallback>
                <p:oleObj name="Equation" r:id="rId10" imgW="152280" imgH="215640" progId="Equation.3">
                  <p:embed/>
                  <p:pic>
                    <p:nvPicPr>
                      <p:cNvPr id="0" name="Objektum 61"/>
                      <p:cNvPicPr>
                        <a:picLocks noChangeAspect="1" noChangeArrowheads="1"/>
                      </p:cNvPicPr>
                      <p:nvPr/>
                    </p:nvPicPr>
                    <p:blipFill>
                      <a:blip r:embed="rId11"/>
                      <a:srcRect/>
                      <a:stretch>
                        <a:fillRect/>
                      </a:stretch>
                    </p:blipFill>
                    <p:spPr bwMode="auto">
                      <a:xfrm>
                        <a:off x="1666450" y="2075352"/>
                        <a:ext cx="307975" cy="343958"/>
                      </a:xfrm>
                      <a:prstGeom prst="rect">
                        <a:avLst/>
                      </a:prstGeom>
                      <a:noFill/>
                      <a:ln>
                        <a:noFill/>
                      </a:ln>
                    </p:spPr>
                  </p:pic>
                </p:oleObj>
              </mc:Fallback>
            </mc:AlternateContent>
          </a:graphicData>
        </a:graphic>
      </p:graphicFrame>
      <p:graphicFrame>
        <p:nvGraphicFramePr>
          <p:cNvPr id="68" name="Objektum 67"/>
          <p:cNvGraphicFramePr>
            <a:graphicFrameLocks noChangeAspect="1"/>
          </p:cNvGraphicFramePr>
          <p:nvPr>
            <p:extLst>
              <p:ext uri="{D42A27DB-BD31-4B8C-83A1-F6EECF244321}">
                <p14:modId xmlns:p14="http://schemas.microsoft.com/office/powerpoint/2010/main" val="3298272838"/>
              </p:ext>
            </p:extLst>
          </p:nvPr>
        </p:nvGraphicFramePr>
        <p:xfrm>
          <a:off x="1597952" y="1346208"/>
          <a:ext cx="282575" cy="345281"/>
        </p:xfrm>
        <a:graphic>
          <a:graphicData uri="http://schemas.openxmlformats.org/presentationml/2006/ole">
            <mc:AlternateContent xmlns:mc="http://schemas.openxmlformats.org/markup-compatibility/2006">
              <mc:Choice xmlns:v="urn:schemas-microsoft-com:vml" Requires="v">
                <p:oleObj spid="_x0000_s5258" name="Equation" r:id="rId12" imgW="139680" imgH="215640" progId="Equation.3">
                  <p:embed/>
                </p:oleObj>
              </mc:Choice>
              <mc:Fallback>
                <p:oleObj name="Equation" r:id="rId12" imgW="139680" imgH="215640" progId="Equation.3">
                  <p:embed/>
                  <p:pic>
                    <p:nvPicPr>
                      <p:cNvPr id="0" name="Objektum 6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597952" y="1346208"/>
                        <a:ext cx="282575" cy="345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9" name="Objektum 68"/>
          <p:cNvGraphicFramePr>
            <a:graphicFrameLocks noChangeAspect="1"/>
          </p:cNvGraphicFramePr>
          <p:nvPr>
            <p:extLst>
              <p:ext uri="{D42A27DB-BD31-4B8C-83A1-F6EECF244321}">
                <p14:modId xmlns:p14="http://schemas.microsoft.com/office/powerpoint/2010/main" val="2427871824"/>
              </p:ext>
            </p:extLst>
          </p:nvPr>
        </p:nvGraphicFramePr>
        <p:xfrm>
          <a:off x="1638301" y="2885282"/>
          <a:ext cx="307975" cy="345281"/>
        </p:xfrm>
        <a:graphic>
          <a:graphicData uri="http://schemas.openxmlformats.org/presentationml/2006/ole">
            <mc:AlternateContent xmlns:mc="http://schemas.openxmlformats.org/markup-compatibility/2006">
              <mc:Choice xmlns:v="urn:schemas-microsoft-com:vml" Requires="v">
                <p:oleObj spid="_x0000_s5259" name="Equation" r:id="rId14" imgW="152280" imgH="215640" progId="Equation.3">
                  <p:embed/>
                </p:oleObj>
              </mc:Choice>
              <mc:Fallback>
                <p:oleObj name="Equation" r:id="rId14" imgW="152280" imgH="215640" progId="Equation.3">
                  <p:embed/>
                  <p:pic>
                    <p:nvPicPr>
                      <p:cNvPr id="0" name="Objektum 66"/>
                      <p:cNvPicPr>
                        <a:picLocks noChangeAspect="1" noChangeArrowheads="1"/>
                      </p:cNvPicPr>
                      <p:nvPr/>
                    </p:nvPicPr>
                    <p:blipFill>
                      <a:blip r:embed="rId15"/>
                      <a:srcRect/>
                      <a:stretch>
                        <a:fillRect/>
                      </a:stretch>
                    </p:blipFill>
                    <p:spPr bwMode="auto">
                      <a:xfrm>
                        <a:off x="1638301" y="2885282"/>
                        <a:ext cx="307975" cy="345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0" name="Téglalap 69"/>
          <p:cNvSpPr/>
          <p:nvPr/>
        </p:nvSpPr>
        <p:spPr>
          <a:xfrm>
            <a:off x="4209968" y="2349259"/>
            <a:ext cx="4934033" cy="1631216"/>
          </a:xfrm>
          <a:prstGeom prst="rect">
            <a:avLst/>
          </a:prstGeom>
        </p:spPr>
        <p:txBody>
          <a:bodyPr wrap="square">
            <a:spAutoFit/>
          </a:bodyPr>
          <a:lstStyle/>
          <a:p>
            <a:r>
              <a:rPr lang="hu-HU" sz="2000" dirty="0"/>
              <a:t>Az n darab ellenállást helyettesítő egy darab eredő ellenállás akkor megfelelő, ha ugyanakkora feszültségre kapcsolva akkora áram folyik keresztül rajta, mint az n darab ellenálláson átfolyó áramerősségek összege.</a:t>
            </a:r>
          </a:p>
        </p:txBody>
      </p:sp>
      <p:grpSp>
        <p:nvGrpSpPr>
          <p:cNvPr id="75" name="Csoportba foglalás 74"/>
          <p:cNvGrpSpPr/>
          <p:nvPr/>
        </p:nvGrpSpPr>
        <p:grpSpPr>
          <a:xfrm>
            <a:off x="1467440" y="4851158"/>
            <a:ext cx="1833986" cy="369332"/>
            <a:chOff x="1464770" y="5855365"/>
            <a:chExt cx="1833986" cy="443199"/>
          </a:xfrm>
        </p:grpSpPr>
        <p:sp>
          <p:nvSpPr>
            <p:cNvPr id="71" name="Téglalap 70"/>
            <p:cNvSpPr/>
            <p:nvPr/>
          </p:nvSpPr>
          <p:spPr>
            <a:xfrm>
              <a:off x="1979712" y="5877272"/>
              <a:ext cx="792088"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72" name="Téglalap 71"/>
            <p:cNvSpPr/>
            <p:nvPr/>
          </p:nvSpPr>
          <p:spPr>
            <a:xfrm>
              <a:off x="2125346" y="5855365"/>
              <a:ext cx="435504" cy="443199"/>
            </a:xfrm>
            <a:prstGeom prst="rect">
              <a:avLst/>
            </a:prstGeom>
          </p:spPr>
          <p:txBody>
            <a:bodyPr wrap="none">
              <a:spAutoFit/>
            </a:bodyPr>
            <a:lstStyle/>
            <a:p>
              <a:r>
                <a:rPr lang="hu-HU" dirty="0"/>
                <a:t> </a:t>
              </a:r>
              <a:r>
                <a:rPr lang="hu-HU" dirty="0" smtClean="0"/>
                <a:t>R</a:t>
              </a:r>
              <a:r>
                <a:rPr lang="hu-HU" baseline="-25000" dirty="0"/>
                <a:t>e</a:t>
              </a:r>
              <a:endParaRPr lang="hu-HU" dirty="0"/>
            </a:p>
          </p:txBody>
        </p:sp>
        <p:cxnSp>
          <p:nvCxnSpPr>
            <p:cNvPr id="73" name="Egyenes összekötő 72"/>
            <p:cNvCxnSpPr/>
            <p:nvPr/>
          </p:nvCxnSpPr>
          <p:spPr>
            <a:xfrm>
              <a:off x="2783814" y="6073955"/>
              <a:ext cx="5149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Egyenes összekötő 73"/>
            <p:cNvCxnSpPr/>
            <p:nvPr/>
          </p:nvCxnSpPr>
          <p:spPr>
            <a:xfrm>
              <a:off x="1464770" y="6057292"/>
              <a:ext cx="5149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7" name="Egyenes összekötő nyíllal 76"/>
          <p:cNvCxnSpPr/>
          <p:nvPr/>
        </p:nvCxnSpPr>
        <p:spPr>
          <a:xfrm flipH="1">
            <a:off x="2065840" y="5305207"/>
            <a:ext cx="611880" cy="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8" name="Rectangle 29"/>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79" name="Objektum 78"/>
          <p:cNvGraphicFramePr>
            <a:graphicFrameLocks noChangeAspect="1"/>
          </p:cNvGraphicFramePr>
          <p:nvPr>
            <p:extLst>
              <p:ext uri="{D42A27DB-BD31-4B8C-83A1-F6EECF244321}">
                <p14:modId xmlns:p14="http://schemas.microsoft.com/office/powerpoint/2010/main" val="1989820326"/>
              </p:ext>
            </p:extLst>
          </p:nvPr>
        </p:nvGraphicFramePr>
        <p:xfrm>
          <a:off x="2246252" y="5352548"/>
          <a:ext cx="295497" cy="281426"/>
        </p:xfrm>
        <a:graphic>
          <a:graphicData uri="http://schemas.openxmlformats.org/presentationml/2006/ole">
            <mc:AlternateContent xmlns:mc="http://schemas.openxmlformats.org/markup-compatibility/2006">
              <mc:Choice xmlns:v="urn:schemas-microsoft-com:vml" Requires="v">
                <p:oleObj spid="_x0000_s5260" name="Equation" r:id="rId16" imgW="164814" imgH="177492" progId="Equation.3">
                  <p:embed/>
                </p:oleObj>
              </mc:Choice>
              <mc:Fallback>
                <p:oleObj name="Equation" r:id="rId16" imgW="164814" imgH="177492" progId="Equation.3">
                  <p:embed/>
                  <p:pic>
                    <p:nvPicPr>
                      <p:cNvPr id="0" name="Object 2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246252" y="5352548"/>
                        <a:ext cx="295497" cy="281426"/>
                      </a:xfrm>
                      <a:prstGeom prst="rect">
                        <a:avLst/>
                      </a:prstGeom>
                      <a:noFill/>
                    </p:spPr>
                  </p:pic>
                </p:oleObj>
              </mc:Fallback>
            </mc:AlternateContent>
          </a:graphicData>
        </a:graphic>
      </p:graphicFrame>
      <p:cxnSp>
        <p:nvCxnSpPr>
          <p:cNvPr id="81" name="Egyenes összekötő nyíllal 80"/>
          <p:cNvCxnSpPr/>
          <p:nvPr/>
        </p:nvCxnSpPr>
        <p:spPr>
          <a:xfrm>
            <a:off x="1467441" y="4914333"/>
            <a:ext cx="373587" cy="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2" name="Rectangle 31"/>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83" name="Objektum 82"/>
          <p:cNvGraphicFramePr>
            <a:graphicFrameLocks noChangeAspect="1"/>
          </p:cNvGraphicFramePr>
          <p:nvPr>
            <p:extLst>
              <p:ext uri="{D42A27DB-BD31-4B8C-83A1-F6EECF244321}">
                <p14:modId xmlns:p14="http://schemas.microsoft.com/office/powerpoint/2010/main" val="820227138"/>
              </p:ext>
            </p:extLst>
          </p:nvPr>
        </p:nvGraphicFramePr>
        <p:xfrm>
          <a:off x="1518536" y="4593669"/>
          <a:ext cx="200845" cy="257493"/>
        </p:xfrm>
        <a:graphic>
          <a:graphicData uri="http://schemas.openxmlformats.org/presentationml/2006/ole">
            <mc:AlternateContent xmlns:mc="http://schemas.openxmlformats.org/markup-compatibility/2006">
              <mc:Choice xmlns:v="urn:schemas-microsoft-com:vml" Requires="v">
                <p:oleObj spid="_x0000_s5261" name="Equation" r:id="rId18" imgW="101468" imgH="164885" progId="Equation.3">
                  <p:embed/>
                </p:oleObj>
              </mc:Choice>
              <mc:Fallback>
                <p:oleObj name="Equation" r:id="rId18" imgW="101468" imgH="164885" progId="Equation.3">
                  <p:embed/>
                  <p:pic>
                    <p:nvPicPr>
                      <p:cNvPr id="0" name="Object 30"/>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518536" y="4593669"/>
                        <a:ext cx="200845" cy="257493"/>
                      </a:xfrm>
                      <a:prstGeom prst="rect">
                        <a:avLst/>
                      </a:prstGeom>
                      <a:noFill/>
                    </p:spPr>
                  </p:pic>
                </p:oleObj>
              </mc:Fallback>
            </mc:AlternateContent>
          </a:graphicData>
        </a:graphic>
      </p:graphicFrame>
      <p:sp>
        <p:nvSpPr>
          <p:cNvPr id="84" name="Rectangle 43"/>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85" name="Objektum 84"/>
          <p:cNvGraphicFramePr>
            <a:graphicFrameLocks noChangeAspect="1"/>
          </p:cNvGraphicFramePr>
          <p:nvPr>
            <p:extLst>
              <p:ext uri="{D42A27DB-BD31-4B8C-83A1-F6EECF244321}">
                <p14:modId xmlns:p14="http://schemas.microsoft.com/office/powerpoint/2010/main" val="4121918019"/>
              </p:ext>
            </p:extLst>
          </p:nvPr>
        </p:nvGraphicFramePr>
        <p:xfrm>
          <a:off x="5220072" y="4297660"/>
          <a:ext cx="2628849" cy="443983"/>
        </p:xfrm>
        <a:graphic>
          <a:graphicData uri="http://schemas.openxmlformats.org/presentationml/2006/ole">
            <mc:AlternateContent xmlns:mc="http://schemas.openxmlformats.org/markup-compatibility/2006">
              <mc:Choice xmlns:v="urn:schemas-microsoft-com:vml" Requires="v">
                <p:oleObj spid="_x0000_s5262" name="Equation" r:id="rId20" imgW="1193760" imgH="241200" progId="Equation.3">
                  <p:embed/>
                </p:oleObj>
              </mc:Choice>
              <mc:Fallback>
                <p:oleObj name="Equation" r:id="rId20" imgW="1193760" imgH="241200" progId="Equation.3">
                  <p:embed/>
                  <p:pic>
                    <p:nvPicPr>
                      <p:cNvPr id="0" name="Object 42"/>
                      <p:cNvPicPr>
                        <a:picLocks noChangeAspect="1" noChangeArrowheads="1"/>
                      </p:cNvPicPr>
                      <p:nvPr/>
                    </p:nvPicPr>
                    <p:blipFill>
                      <a:blip r:embed="rId21"/>
                      <a:srcRect/>
                      <a:stretch>
                        <a:fillRect/>
                      </a:stretch>
                    </p:blipFill>
                    <p:spPr bwMode="auto">
                      <a:xfrm>
                        <a:off x="5220072" y="4297660"/>
                        <a:ext cx="2628849" cy="443983"/>
                      </a:xfrm>
                      <a:prstGeom prst="rect">
                        <a:avLst/>
                      </a:prstGeom>
                      <a:noFill/>
                    </p:spPr>
                  </p:pic>
                </p:oleObj>
              </mc:Fallback>
            </mc:AlternateContent>
          </a:graphicData>
        </a:graphic>
      </p:graphicFrame>
    </p:spTree>
    <p:extLst>
      <p:ext uri="{BB962C8B-B14F-4D97-AF65-F5344CB8AC3E}">
        <p14:creationId xmlns:p14="http://schemas.microsoft.com/office/powerpoint/2010/main" val="3347346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37"/>
                                        </p:tgtEl>
                                        <p:attrNameLst>
                                          <p:attrName>style.visibility</p:attrName>
                                        </p:attrNameLst>
                                      </p:cBhvr>
                                      <p:to>
                                        <p:strVal val="visible"/>
                                      </p:to>
                                    </p:set>
                                    <p:animEffect transition="in" filter="fade">
                                      <p:cBhvr>
                                        <p:cTn id="16" dur="500"/>
                                        <p:tgtEl>
                                          <p:spTgt spid="37"/>
                                        </p:tgtEl>
                                      </p:cBhvr>
                                    </p:animEffect>
                                  </p:childTnLst>
                                </p:cTn>
                              </p:par>
                              <p:par>
                                <p:cTn id="17" presetID="10" presetClass="entr" presetSubtype="0" fill="hold" nodeType="withEffect">
                                  <p:stCondLst>
                                    <p:cond delay="0"/>
                                  </p:stCondLst>
                                  <p:childTnLst>
                                    <p:set>
                                      <p:cBhvr>
                                        <p:cTn id="18" dur="1" fill="hold">
                                          <p:stCondLst>
                                            <p:cond delay="0"/>
                                          </p:stCondLst>
                                        </p:cTn>
                                        <p:tgtEl>
                                          <p:spTgt spid="40"/>
                                        </p:tgtEl>
                                        <p:attrNameLst>
                                          <p:attrName>style.visibility</p:attrName>
                                        </p:attrNameLst>
                                      </p:cBhvr>
                                      <p:to>
                                        <p:strVal val="visible"/>
                                      </p:to>
                                    </p:set>
                                    <p:animEffect transition="in" filter="fade">
                                      <p:cBhvr>
                                        <p:cTn id="19" dur="500"/>
                                        <p:tgtEl>
                                          <p:spTgt spid="40"/>
                                        </p:tgtEl>
                                      </p:cBhvr>
                                    </p:animEffect>
                                  </p:childTnLst>
                                </p:cTn>
                              </p:par>
                              <p:par>
                                <p:cTn id="20" presetID="10" presetClass="entr" presetSubtype="0" fill="hold" nodeType="withEffect">
                                  <p:stCondLst>
                                    <p:cond delay="0"/>
                                  </p:stCondLst>
                                  <p:childTnLst>
                                    <p:set>
                                      <p:cBhvr>
                                        <p:cTn id="21" dur="1" fill="hold">
                                          <p:stCondLst>
                                            <p:cond delay="0"/>
                                          </p:stCondLst>
                                        </p:cTn>
                                        <p:tgtEl>
                                          <p:spTgt spid="38"/>
                                        </p:tgtEl>
                                        <p:attrNameLst>
                                          <p:attrName>style.visibility</p:attrName>
                                        </p:attrNameLst>
                                      </p:cBhvr>
                                      <p:to>
                                        <p:strVal val="visible"/>
                                      </p:to>
                                    </p:set>
                                    <p:animEffect transition="in" filter="fade">
                                      <p:cBhvr>
                                        <p:cTn id="22" dur="500"/>
                                        <p:tgtEl>
                                          <p:spTgt spid="38"/>
                                        </p:tgtEl>
                                      </p:cBhvr>
                                    </p:animEffect>
                                  </p:childTnLst>
                                </p:cTn>
                              </p:par>
                              <p:par>
                                <p:cTn id="23" presetID="10" presetClass="entr" presetSubtype="0" fill="hold" nodeType="withEffect">
                                  <p:stCondLst>
                                    <p:cond delay="0"/>
                                  </p:stCondLst>
                                  <p:childTnLst>
                                    <p:set>
                                      <p:cBhvr>
                                        <p:cTn id="24" dur="1" fill="hold">
                                          <p:stCondLst>
                                            <p:cond delay="0"/>
                                          </p:stCondLst>
                                        </p:cTn>
                                        <p:tgtEl>
                                          <p:spTgt spid="41"/>
                                        </p:tgtEl>
                                        <p:attrNameLst>
                                          <p:attrName>style.visibility</p:attrName>
                                        </p:attrNameLst>
                                      </p:cBhvr>
                                      <p:to>
                                        <p:strVal val="visible"/>
                                      </p:to>
                                    </p:set>
                                    <p:animEffect transition="in" filter="fade">
                                      <p:cBhvr>
                                        <p:cTn id="25" dur="500"/>
                                        <p:tgtEl>
                                          <p:spTgt spid="41"/>
                                        </p:tgtEl>
                                      </p:cBhvr>
                                    </p:animEffect>
                                  </p:childTnLst>
                                </p:cTn>
                              </p:par>
                              <p:par>
                                <p:cTn id="26" presetID="10" presetClass="entr" presetSubtype="0" fill="hold" nodeType="withEffect">
                                  <p:stCondLst>
                                    <p:cond delay="0"/>
                                  </p:stCondLst>
                                  <p:childTnLst>
                                    <p:set>
                                      <p:cBhvr>
                                        <p:cTn id="27" dur="1" fill="hold">
                                          <p:stCondLst>
                                            <p:cond delay="0"/>
                                          </p:stCondLst>
                                        </p:cTn>
                                        <p:tgtEl>
                                          <p:spTgt spid="47"/>
                                        </p:tgtEl>
                                        <p:attrNameLst>
                                          <p:attrName>style.visibility</p:attrName>
                                        </p:attrNameLst>
                                      </p:cBhvr>
                                      <p:to>
                                        <p:strVal val="visible"/>
                                      </p:to>
                                    </p:set>
                                    <p:animEffect transition="in" filter="fade">
                                      <p:cBhvr>
                                        <p:cTn id="28" dur="500"/>
                                        <p:tgtEl>
                                          <p:spTgt spid="47"/>
                                        </p:tgtEl>
                                      </p:cBhvr>
                                    </p:animEffect>
                                  </p:childTnLst>
                                </p:cTn>
                              </p:par>
                              <p:par>
                                <p:cTn id="29" presetID="10" presetClass="entr" presetSubtype="0" fill="hold" nodeType="withEffect">
                                  <p:stCondLst>
                                    <p:cond delay="0"/>
                                  </p:stCondLst>
                                  <p:childTnLst>
                                    <p:set>
                                      <p:cBhvr>
                                        <p:cTn id="30" dur="1" fill="hold">
                                          <p:stCondLst>
                                            <p:cond delay="0"/>
                                          </p:stCondLst>
                                        </p:cTn>
                                        <p:tgtEl>
                                          <p:spTgt spid="49"/>
                                        </p:tgtEl>
                                        <p:attrNameLst>
                                          <p:attrName>style.visibility</p:attrName>
                                        </p:attrNameLst>
                                      </p:cBhvr>
                                      <p:to>
                                        <p:strVal val="visible"/>
                                      </p:to>
                                    </p:set>
                                    <p:animEffect transition="in" filter="fade">
                                      <p:cBhvr>
                                        <p:cTn id="31" dur="500"/>
                                        <p:tgtEl>
                                          <p:spTgt spid="49"/>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50"/>
                                        </p:tgtEl>
                                        <p:attrNameLst>
                                          <p:attrName>style.visibility</p:attrName>
                                        </p:attrNameLst>
                                      </p:cBhvr>
                                      <p:to>
                                        <p:strVal val="visible"/>
                                      </p:to>
                                    </p:set>
                                  </p:childTnLst>
                                </p:cTn>
                              </p:par>
                            </p:childTnLst>
                          </p:cTn>
                        </p:par>
                        <p:par>
                          <p:cTn id="36" fill="hold">
                            <p:stCondLst>
                              <p:cond delay="0"/>
                            </p:stCondLst>
                            <p:childTnLst>
                              <p:par>
                                <p:cTn id="37" presetID="10" presetClass="entr" presetSubtype="0" fill="hold" nodeType="afterEffect">
                                  <p:stCondLst>
                                    <p:cond delay="500"/>
                                  </p:stCondLst>
                                  <p:childTnLst>
                                    <p:set>
                                      <p:cBhvr>
                                        <p:cTn id="38" dur="1" fill="hold">
                                          <p:stCondLst>
                                            <p:cond delay="0"/>
                                          </p:stCondLst>
                                        </p:cTn>
                                        <p:tgtEl>
                                          <p:spTgt spid="54"/>
                                        </p:tgtEl>
                                        <p:attrNameLst>
                                          <p:attrName>style.visibility</p:attrName>
                                        </p:attrNameLst>
                                      </p:cBhvr>
                                      <p:to>
                                        <p:strVal val="visible"/>
                                      </p:to>
                                    </p:set>
                                    <p:animEffect transition="in" filter="fade">
                                      <p:cBhvr>
                                        <p:cTn id="39" dur="500"/>
                                        <p:tgtEl>
                                          <p:spTgt spid="54"/>
                                        </p:tgtEl>
                                      </p:cBhvr>
                                    </p:animEffect>
                                  </p:childTnLst>
                                </p:cTn>
                              </p:par>
                            </p:childTnLst>
                          </p:cTn>
                        </p:par>
                        <p:par>
                          <p:cTn id="40" fill="hold">
                            <p:stCondLst>
                              <p:cond delay="1000"/>
                            </p:stCondLst>
                            <p:childTnLst>
                              <p:par>
                                <p:cTn id="41" presetID="10" presetClass="entr" presetSubtype="0" fill="hold" nodeType="afterEffect">
                                  <p:stCondLst>
                                    <p:cond delay="0"/>
                                  </p:stCondLst>
                                  <p:childTnLst>
                                    <p:set>
                                      <p:cBhvr>
                                        <p:cTn id="42" dur="1" fill="hold">
                                          <p:stCondLst>
                                            <p:cond delay="0"/>
                                          </p:stCondLst>
                                        </p:cTn>
                                        <p:tgtEl>
                                          <p:spTgt spid="55"/>
                                        </p:tgtEl>
                                        <p:attrNameLst>
                                          <p:attrName>style.visibility</p:attrName>
                                        </p:attrNameLst>
                                      </p:cBhvr>
                                      <p:to>
                                        <p:strVal val="visible"/>
                                      </p:to>
                                    </p:set>
                                    <p:animEffect transition="in" filter="fade">
                                      <p:cBhvr>
                                        <p:cTn id="43" dur="500"/>
                                        <p:tgtEl>
                                          <p:spTgt spid="55"/>
                                        </p:tgtEl>
                                      </p:cBhvr>
                                    </p:animEffect>
                                  </p:childTnLst>
                                </p:cTn>
                              </p:par>
                              <p:par>
                                <p:cTn id="44" presetID="10" presetClass="entr" presetSubtype="0" fill="hold" nodeType="withEffect">
                                  <p:stCondLst>
                                    <p:cond delay="500"/>
                                  </p:stCondLst>
                                  <p:childTnLst>
                                    <p:set>
                                      <p:cBhvr>
                                        <p:cTn id="45" dur="1" fill="hold">
                                          <p:stCondLst>
                                            <p:cond delay="0"/>
                                          </p:stCondLst>
                                        </p:cTn>
                                        <p:tgtEl>
                                          <p:spTgt spid="56"/>
                                        </p:tgtEl>
                                        <p:attrNameLst>
                                          <p:attrName>style.visibility</p:attrName>
                                        </p:attrNameLst>
                                      </p:cBhvr>
                                      <p:to>
                                        <p:strVal val="visible"/>
                                      </p:to>
                                    </p:set>
                                    <p:animEffect transition="in" filter="fade">
                                      <p:cBhvr>
                                        <p:cTn id="46" dur="500"/>
                                        <p:tgtEl>
                                          <p:spTgt spid="56"/>
                                        </p:tgtEl>
                                      </p:cBhvr>
                                    </p:animEffec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7"/>
                                        </p:tgtEl>
                                        <p:attrNameLst>
                                          <p:attrName>style.visibility</p:attrName>
                                        </p:attrNameLst>
                                      </p:cBhvr>
                                      <p:to>
                                        <p:strVal val="visible"/>
                                      </p:to>
                                    </p:set>
                                  </p:childTnLst>
                                </p:cTn>
                              </p:par>
                            </p:childTnLst>
                          </p:cTn>
                        </p:par>
                        <p:par>
                          <p:cTn id="51" fill="hold">
                            <p:stCondLst>
                              <p:cond delay="0"/>
                            </p:stCondLst>
                            <p:childTnLst>
                              <p:par>
                                <p:cTn id="52" presetID="10" presetClass="entr" presetSubtype="0" fill="hold" nodeType="afterEffect">
                                  <p:stCondLst>
                                    <p:cond delay="500"/>
                                  </p:stCondLst>
                                  <p:childTnLst>
                                    <p:set>
                                      <p:cBhvr>
                                        <p:cTn id="53" dur="1" fill="hold">
                                          <p:stCondLst>
                                            <p:cond delay="0"/>
                                          </p:stCondLst>
                                        </p:cTn>
                                        <p:tgtEl>
                                          <p:spTgt spid="59"/>
                                        </p:tgtEl>
                                        <p:attrNameLst>
                                          <p:attrName>style.visibility</p:attrName>
                                        </p:attrNameLst>
                                      </p:cBhvr>
                                      <p:to>
                                        <p:strVal val="visible"/>
                                      </p:to>
                                    </p:set>
                                    <p:animEffect transition="in" filter="fade">
                                      <p:cBhvr>
                                        <p:cTn id="54" dur="500"/>
                                        <p:tgtEl>
                                          <p:spTgt spid="59"/>
                                        </p:tgtEl>
                                      </p:cBhvr>
                                    </p:animEffect>
                                  </p:childTnLst>
                                </p:cTn>
                              </p:par>
                              <p:par>
                                <p:cTn id="55" presetID="10" presetClass="entr" presetSubtype="0" fill="hold" nodeType="withEffect">
                                  <p:stCondLst>
                                    <p:cond delay="500"/>
                                  </p:stCondLst>
                                  <p:childTnLst>
                                    <p:set>
                                      <p:cBhvr>
                                        <p:cTn id="56" dur="1" fill="hold">
                                          <p:stCondLst>
                                            <p:cond delay="0"/>
                                          </p:stCondLst>
                                        </p:cTn>
                                        <p:tgtEl>
                                          <p:spTgt spid="62"/>
                                        </p:tgtEl>
                                        <p:attrNameLst>
                                          <p:attrName>style.visibility</p:attrName>
                                        </p:attrNameLst>
                                      </p:cBhvr>
                                      <p:to>
                                        <p:strVal val="visible"/>
                                      </p:to>
                                    </p:set>
                                    <p:animEffect transition="in" filter="fade">
                                      <p:cBhvr>
                                        <p:cTn id="57" dur="500"/>
                                        <p:tgtEl>
                                          <p:spTgt spid="62"/>
                                        </p:tgtEl>
                                      </p:cBhvr>
                                    </p:animEffect>
                                  </p:childTnLst>
                                </p:cTn>
                              </p:par>
                            </p:childTnLst>
                          </p:cTn>
                        </p:par>
                        <p:par>
                          <p:cTn id="58" fill="hold">
                            <p:stCondLst>
                              <p:cond delay="1000"/>
                            </p:stCondLst>
                            <p:childTnLst>
                              <p:par>
                                <p:cTn id="59" presetID="42" presetClass="entr" presetSubtype="0" fill="hold" nodeType="afterEffect">
                                  <p:stCondLst>
                                    <p:cond delay="0"/>
                                  </p:stCondLst>
                                  <p:childTnLst>
                                    <p:set>
                                      <p:cBhvr>
                                        <p:cTn id="60" dur="1" fill="hold">
                                          <p:stCondLst>
                                            <p:cond delay="0"/>
                                          </p:stCondLst>
                                        </p:cTn>
                                        <p:tgtEl>
                                          <p:spTgt spid="64"/>
                                        </p:tgtEl>
                                        <p:attrNameLst>
                                          <p:attrName>style.visibility</p:attrName>
                                        </p:attrNameLst>
                                      </p:cBhvr>
                                      <p:to>
                                        <p:strVal val="visible"/>
                                      </p:to>
                                    </p:set>
                                    <p:animEffect transition="in" filter="fade">
                                      <p:cBhvr>
                                        <p:cTn id="61" dur="400"/>
                                        <p:tgtEl>
                                          <p:spTgt spid="64"/>
                                        </p:tgtEl>
                                      </p:cBhvr>
                                    </p:animEffect>
                                    <p:anim calcmode="lin" valueType="num">
                                      <p:cBhvr>
                                        <p:cTn id="62" dur="400" fill="hold"/>
                                        <p:tgtEl>
                                          <p:spTgt spid="64"/>
                                        </p:tgtEl>
                                        <p:attrNameLst>
                                          <p:attrName>ppt_x</p:attrName>
                                        </p:attrNameLst>
                                      </p:cBhvr>
                                      <p:tavLst>
                                        <p:tav tm="0">
                                          <p:val>
                                            <p:strVal val="#ppt_x"/>
                                          </p:val>
                                        </p:tav>
                                        <p:tav tm="100000">
                                          <p:val>
                                            <p:strVal val="#ppt_x"/>
                                          </p:val>
                                        </p:tav>
                                      </p:tavLst>
                                    </p:anim>
                                    <p:anim calcmode="lin" valueType="num">
                                      <p:cBhvr>
                                        <p:cTn id="63" dur="400" fill="hold"/>
                                        <p:tgtEl>
                                          <p:spTgt spid="64"/>
                                        </p:tgtEl>
                                        <p:attrNameLst>
                                          <p:attrName>ppt_y</p:attrName>
                                        </p:attrNameLst>
                                      </p:cBhvr>
                                      <p:tavLst>
                                        <p:tav tm="0">
                                          <p:val>
                                            <p:strVal val="#ppt_y+.1"/>
                                          </p:val>
                                        </p:tav>
                                        <p:tav tm="100000">
                                          <p:val>
                                            <p:strVal val="#ppt_y"/>
                                          </p:val>
                                        </p:tav>
                                      </p:tavLst>
                                    </p:anim>
                                  </p:childTnLst>
                                </p:cTn>
                              </p:par>
                              <p:par>
                                <p:cTn id="64" presetID="10" presetClass="entr" presetSubtype="0" fill="hold" nodeType="withEffect">
                                  <p:stCondLst>
                                    <p:cond delay="0"/>
                                  </p:stCondLst>
                                  <p:childTnLst>
                                    <p:set>
                                      <p:cBhvr>
                                        <p:cTn id="65" dur="1" fill="hold">
                                          <p:stCondLst>
                                            <p:cond delay="0"/>
                                          </p:stCondLst>
                                        </p:cTn>
                                        <p:tgtEl>
                                          <p:spTgt spid="68"/>
                                        </p:tgtEl>
                                        <p:attrNameLst>
                                          <p:attrName>style.visibility</p:attrName>
                                        </p:attrNameLst>
                                      </p:cBhvr>
                                      <p:to>
                                        <p:strVal val="visible"/>
                                      </p:to>
                                    </p:set>
                                    <p:animEffect transition="in" filter="fade">
                                      <p:cBhvr>
                                        <p:cTn id="66" dur="400"/>
                                        <p:tgtEl>
                                          <p:spTgt spid="68"/>
                                        </p:tgtEl>
                                      </p:cBhvr>
                                    </p:animEffect>
                                  </p:childTnLst>
                                </p:cTn>
                              </p:par>
                            </p:childTnLst>
                          </p:cTn>
                        </p:par>
                        <p:par>
                          <p:cTn id="67" fill="hold">
                            <p:stCondLst>
                              <p:cond delay="1400"/>
                            </p:stCondLst>
                            <p:childTnLst>
                              <p:par>
                                <p:cTn id="68" presetID="42" presetClass="entr" presetSubtype="0" fill="hold" nodeType="afterEffect">
                                  <p:stCondLst>
                                    <p:cond delay="0"/>
                                  </p:stCondLst>
                                  <p:childTnLst>
                                    <p:set>
                                      <p:cBhvr>
                                        <p:cTn id="69" dur="1" fill="hold">
                                          <p:stCondLst>
                                            <p:cond delay="0"/>
                                          </p:stCondLst>
                                        </p:cTn>
                                        <p:tgtEl>
                                          <p:spTgt spid="65"/>
                                        </p:tgtEl>
                                        <p:attrNameLst>
                                          <p:attrName>style.visibility</p:attrName>
                                        </p:attrNameLst>
                                      </p:cBhvr>
                                      <p:to>
                                        <p:strVal val="visible"/>
                                      </p:to>
                                    </p:set>
                                    <p:animEffect transition="in" filter="fade">
                                      <p:cBhvr>
                                        <p:cTn id="70" dur="400"/>
                                        <p:tgtEl>
                                          <p:spTgt spid="65"/>
                                        </p:tgtEl>
                                      </p:cBhvr>
                                    </p:animEffect>
                                    <p:anim calcmode="lin" valueType="num">
                                      <p:cBhvr>
                                        <p:cTn id="71" dur="400" fill="hold"/>
                                        <p:tgtEl>
                                          <p:spTgt spid="65"/>
                                        </p:tgtEl>
                                        <p:attrNameLst>
                                          <p:attrName>ppt_x</p:attrName>
                                        </p:attrNameLst>
                                      </p:cBhvr>
                                      <p:tavLst>
                                        <p:tav tm="0">
                                          <p:val>
                                            <p:strVal val="#ppt_x"/>
                                          </p:val>
                                        </p:tav>
                                        <p:tav tm="100000">
                                          <p:val>
                                            <p:strVal val="#ppt_x"/>
                                          </p:val>
                                        </p:tav>
                                      </p:tavLst>
                                    </p:anim>
                                    <p:anim calcmode="lin" valueType="num">
                                      <p:cBhvr>
                                        <p:cTn id="72" dur="400" fill="hold"/>
                                        <p:tgtEl>
                                          <p:spTgt spid="65"/>
                                        </p:tgtEl>
                                        <p:attrNameLst>
                                          <p:attrName>ppt_y</p:attrName>
                                        </p:attrNameLst>
                                      </p:cBhvr>
                                      <p:tavLst>
                                        <p:tav tm="0">
                                          <p:val>
                                            <p:strVal val="#ppt_y+.1"/>
                                          </p:val>
                                        </p:tav>
                                        <p:tav tm="100000">
                                          <p:val>
                                            <p:strVal val="#ppt_y"/>
                                          </p:val>
                                        </p:tav>
                                      </p:tavLst>
                                    </p:anim>
                                  </p:childTnLst>
                                </p:cTn>
                              </p:par>
                              <p:par>
                                <p:cTn id="73" presetID="10" presetClass="entr" presetSubtype="0" fill="hold" nodeType="withEffect">
                                  <p:stCondLst>
                                    <p:cond delay="0"/>
                                  </p:stCondLst>
                                  <p:childTnLst>
                                    <p:set>
                                      <p:cBhvr>
                                        <p:cTn id="74" dur="1" fill="hold">
                                          <p:stCondLst>
                                            <p:cond delay="0"/>
                                          </p:stCondLst>
                                        </p:cTn>
                                        <p:tgtEl>
                                          <p:spTgt spid="67"/>
                                        </p:tgtEl>
                                        <p:attrNameLst>
                                          <p:attrName>style.visibility</p:attrName>
                                        </p:attrNameLst>
                                      </p:cBhvr>
                                      <p:to>
                                        <p:strVal val="visible"/>
                                      </p:to>
                                    </p:set>
                                    <p:animEffect transition="in" filter="fade">
                                      <p:cBhvr>
                                        <p:cTn id="75" dur="400"/>
                                        <p:tgtEl>
                                          <p:spTgt spid="67"/>
                                        </p:tgtEl>
                                      </p:cBhvr>
                                    </p:animEffect>
                                  </p:childTnLst>
                                </p:cTn>
                              </p:par>
                            </p:childTnLst>
                          </p:cTn>
                        </p:par>
                        <p:par>
                          <p:cTn id="76" fill="hold">
                            <p:stCondLst>
                              <p:cond delay="1800"/>
                            </p:stCondLst>
                            <p:childTnLst>
                              <p:par>
                                <p:cTn id="77" presetID="42" presetClass="entr" presetSubtype="0" fill="hold" nodeType="afterEffect">
                                  <p:stCondLst>
                                    <p:cond delay="0"/>
                                  </p:stCondLst>
                                  <p:childTnLst>
                                    <p:set>
                                      <p:cBhvr>
                                        <p:cTn id="78" dur="1" fill="hold">
                                          <p:stCondLst>
                                            <p:cond delay="0"/>
                                          </p:stCondLst>
                                        </p:cTn>
                                        <p:tgtEl>
                                          <p:spTgt spid="66"/>
                                        </p:tgtEl>
                                        <p:attrNameLst>
                                          <p:attrName>style.visibility</p:attrName>
                                        </p:attrNameLst>
                                      </p:cBhvr>
                                      <p:to>
                                        <p:strVal val="visible"/>
                                      </p:to>
                                    </p:set>
                                    <p:animEffect transition="in" filter="fade">
                                      <p:cBhvr>
                                        <p:cTn id="79" dur="400"/>
                                        <p:tgtEl>
                                          <p:spTgt spid="66"/>
                                        </p:tgtEl>
                                      </p:cBhvr>
                                    </p:animEffect>
                                    <p:anim calcmode="lin" valueType="num">
                                      <p:cBhvr>
                                        <p:cTn id="80" dur="400" fill="hold"/>
                                        <p:tgtEl>
                                          <p:spTgt spid="66"/>
                                        </p:tgtEl>
                                        <p:attrNameLst>
                                          <p:attrName>ppt_x</p:attrName>
                                        </p:attrNameLst>
                                      </p:cBhvr>
                                      <p:tavLst>
                                        <p:tav tm="0">
                                          <p:val>
                                            <p:strVal val="#ppt_x"/>
                                          </p:val>
                                        </p:tav>
                                        <p:tav tm="100000">
                                          <p:val>
                                            <p:strVal val="#ppt_x"/>
                                          </p:val>
                                        </p:tav>
                                      </p:tavLst>
                                    </p:anim>
                                    <p:anim calcmode="lin" valueType="num">
                                      <p:cBhvr>
                                        <p:cTn id="81" dur="400" fill="hold"/>
                                        <p:tgtEl>
                                          <p:spTgt spid="66"/>
                                        </p:tgtEl>
                                        <p:attrNameLst>
                                          <p:attrName>ppt_y</p:attrName>
                                        </p:attrNameLst>
                                      </p:cBhvr>
                                      <p:tavLst>
                                        <p:tav tm="0">
                                          <p:val>
                                            <p:strVal val="#ppt_y+.1"/>
                                          </p:val>
                                        </p:tav>
                                        <p:tav tm="100000">
                                          <p:val>
                                            <p:strVal val="#ppt_y"/>
                                          </p:val>
                                        </p:tav>
                                      </p:tavLst>
                                    </p:anim>
                                  </p:childTnLst>
                                </p:cTn>
                              </p:par>
                              <p:par>
                                <p:cTn id="82" presetID="10" presetClass="entr" presetSubtype="0" fill="hold" nodeType="withEffect">
                                  <p:stCondLst>
                                    <p:cond delay="0"/>
                                  </p:stCondLst>
                                  <p:childTnLst>
                                    <p:set>
                                      <p:cBhvr>
                                        <p:cTn id="83" dur="1" fill="hold">
                                          <p:stCondLst>
                                            <p:cond delay="0"/>
                                          </p:stCondLst>
                                        </p:cTn>
                                        <p:tgtEl>
                                          <p:spTgt spid="69"/>
                                        </p:tgtEl>
                                        <p:attrNameLst>
                                          <p:attrName>style.visibility</p:attrName>
                                        </p:attrNameLst>
                                      </p:cBhvr>
                                      <p:to>
                                        <p:strVal val="visible"/>
                                      </p:to>
                                    </p:set>
                                    <p:animEffect transition="in" filter="fade">
                                      <p:cBhvr>
                                        <p:cTn id="84" dur="400"/>
                                        <p:tgtEl>
                                          <p:spTgt spid="69"/>
                                        </p:tgtEl>
                                      </p:cBhvr>
                                    </p:animEffec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70"/>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nodeType="clickEffect">
                                  <p:stCondLst>
                                    <p:cond delay="0"/>
                                  </p:stCondLst>
                                  <p:childTnLst>
                                    <p:set>
                                      <p:cBhvr>
                                        <p:cTn id="92" dur="1" fill="hold">
                                          <p:stCondLst>
                                            <p:cond delay="0"/>
                                          </p:stCondLst>
                                        </p:cTn>
                                        <p:tgtEl>
                                          <p:spTgt spid="75"/>
                                        </p:tgtEl>
                                        <p:attrNameLst>
                                          <p:attrName>style.visibility</p:attrName>
                                        </p:attrNameLst>
                                      </p:cBhvr>
                                      <p:to>
                                        <p:strVal val="visible"/>
                                      </p:to>
                                    </p:set>
                                    <p:animEffect transition="in" filter="fade">
                                      <p:cBhvr>
                                        <p:cTn id="93" dur="500"/>
                                        <p:tgtEl>
                                          <p:spTgt spid="75"/>
                                        </p:tgtEl>
                                      </p:cBhvr>
                                    </p:animEffect>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nodeType="clickEffect">
                                  <p:stCondLst>
                                    <p:cond delay="0"/>
                                  </p:stCondLst>
                                  <p:childTnLst>
                                    <p:set>
                                      <p:cBhvr>
                                        <p:cTn id="97" dur="1" fill="hold">
                                          <p:stCondLst>
                                            <p:cond delay="0"/>
                                          </p:stCondLst>
                                        </p:cTn>
                                        <p:tgtEl>
                                          <p:spTgt spid="77"/>
                                        </p:tgtEl>
                                        <p:attrNameLst>
                                          <p:attrName>style.visibility</p:attrName>
                                        </p:attrNameLst>
                                      </p:cBhvr>
                                      <p:to>
                                        <p:strVal val="visible"/>
                                      </p:to>
                                    </p:set>
                                    <p:animEffect transition="in" filter="fade">
                                      <p:cBhvr>
                                        <p:cTn id="98" dur="400"/>
                                        <p:tgtEl>
                                          <p:spTgt spid="77"/>
                                        </p:tgtEl>
                                      </p:cBhvr>
                                    </p:animEffect>
                                    <p:anim calcmode="lin" valueType="num">
                                      <p:cBhvr>
                                        <p:cTn id="99" dur="400" fill="hold"/>
                                        <p:tgtEl>
                                          <p:spTgt spid="77"/>
                                        </p:tgtEl>
                                        <p:attrNameLst>
                                          <p:attrName>ppt_x</p:attrName>
                                        </p:attrNameLst>
                                      </p:cBhvr>
                                      <p:tavLst>
                                        <p:tav tm="0">
                                          <p:val>
                                            <p:strVal val="#ppt_x"/>
                                          </p:val>
                                        </p:tav>
                                        <p:tav tm="100000">
                                          <p:val>
                                            <p:strVal val="#ppt_x"/>
                                          </p:val>
                                        </p:tav>
                                      </p:tavLst>
                                    </p:anim>
                                    <p:anim calcmode="lin" valueType="num">
                                      <p:cBhvr>
                                        <p:cTn id="100" dur="400" fill="hold"/>
                                        <p:tgtEl>
                                          <p:spTgt spid="77"/>
                                        </p:tgtEl>
                                        <p:attrNameLst>
                                          <p:attrName>ppt_y</p:attrName>
                                        </p:attrNameLst>
                                      </p:cBhvr>
                                      <p:tavLst>
                                        <p:tav tm="0">
                                          <p:val>
                                            <p:strVal val="#ppt_y+.1"/>
                                          </p:val>
                                        </p:tav>
                                        <p:tav tm="100000">
                                          <p:val>
                                            <p:strVal val="#ppt_y"/>
                                          </p:val>
                                        </p:tav>
                                      </p:tavLst>
                                    </p:anim>
                                  </p:childTnLst>
                                </p:cTn>
                              </p:par>
                              <p:par>
                                <p:cTn id="101" presetID="42" presetClass="entr" presetSubtype="0" fill="hold" nodeType="withEffect">
                                  <p:stCondLst>
                                    <p:cond delay="0"/>
                                  </p:stCondLst>
                                  <p:childTnLst>
                                    <p:set>
                                      <p:cBhvr>
                                        <p:cTn id="102" dur="1" fill="hold">
                                          <p:stCondLst>
                                            <p:cond delay="0"/>
                                          </p:stCondLst>
                                        </p:cTn>
                                        <p:tgtEl>
                                          <p:spTgt spid="79"/>
                                        </p:tgtEl>
                                        <p:attrNameLst>
                                          <p:attrName>style.visibility</p:attrName>
                                        </p:attrNameLst>
                                      </p:cBhvr>
                                      <p:to>
                                        <p:strVal val="visible"/>
                                      </p:to>
                                    </p:set>
                                    <p:animEffect transition="in" filter="fade">
                                      <p:cBhvr>
                                        <p:cTn id="103" dur="400"/>
                                        <p:tgtEl>
                                          <p:spTgt spid="79"/>
                                        </p:tgtEl>
                                      </p:cBhvr>
                                    </p:animEffect>
                                    <p:anim calcmode="lin" valueType="num">
                                      <p:cBhvr>
                                        <p:cTn id="104" dur="400" fill="hold"/>
                                        <p:tgtEl>
                                          <p:spTgt spid="79"/>
                                        </p:tgtEl>
                                        <p:attrNameLst>
                                          <p:attrName>ppt_x</p:attrName>
                                        </p:attrNameLst>
                                      </p:cBhvr>
                                      <p:tavLst>
                                        <p:tav tm="0">
                                          <p:val>
                                            <p:strVal val="#ppt_x"/>
                                          </p:val>
                                        </p:tav>
                                        <p:tav tm="100000">
                                          <p:val>
                                            <p:strVal val="#ppt_x"/>
                                          </p:val>
                                        </p:tav>
                                      </p:tavLst>
                                    </p:anim>
                                    <p:anim calcmode="lin" valueType="num">
                                      <p:cBhvr>
                                        <p:cTn id="105" dur="400" fill="hold"/>
                                        <p:tgtEl>
                                          <p:spTgt spid="79"/>
                                        </p:tgtEl>
                                        <p:attrNameLst>
                                          <p:attrName>ppt_y</p:attrName>
                                        </p:attrNameLst>
                                      </p:cBhvr>
                                      <p:tavLst>
                                        <p:tav tm="0">
                                          <p:val>
                                            <p:strVal val="#ppt_y+.1"/>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42" presetClass="entr" presetSubtype="0" fill="hold" nodeType="clickEffect">
                                  <p:stCondLst>
                                    <p:cond delay="0"/>
                                  </p:stCondLst>
                                  <p:childTnLst>
                                    <p:set>
                                      <p:cBhvr>
                                        <p:cTn id="109" dur="1" fill="hold">
                                          <p:stCondLst>
                                            <p:cond delay="0"/>
                                          </p:stCondLst>
                                        </p:cTn>
                                        <p:tgtEl>
                                          <p:spTgt spid="81"/>
                                        </p:tgtEl>
                                        <p:attrNameLst>
                                          <p:attrName>style.visibility</p:attrName>
                                        </p:attrNameLst>
                                      </p:cBhvr>
                                      <p:to>
                                        <p:strVal val="visible"/>
                                      </p:to>
                                    </p:set>
                                    <p:animEffect transition="in" filter="fade">
                                      <p:cBhvr>
                                        <p:cTn id="110" dur="400"/>
                                        <p:tgtEl>
                                          <p:spTgt spid="81"/>
                                        </p:tgtEl>
                                      </p:cBhvr>
                                    </p:animEffect>
                                    <p:anim calcmode="lin" valueType="num">
                                      <p:cBhvr>
                                        <p:cTn id="111" dur="400" fill="hold"/>
                                        <p:tgtEl>
                                          <p:spTgt spid="81"/>
                                        </p:tgtEl>
                                        <p:attrNameLst>
                                          <p:attrName>ppt_x</p:attrName>
                                        </p:attrNameLst>
                                      </p:cBhvr>
                                      <p:tavLst>
                                        <p:tav tm="0">
                                          <p:val>
                                            <p:strVal val="#ppt_x"/>
                                          </p:val>
                                        </p:tav>
                                        <p:tav tm="100000">
                                          <p:val>
                                            <p:strVal val="#ppt_x"/>
                                          </p:val>
                                        </p:tav>
                                      </p:tavLst>
                                    </p:anim>
                                    <p:anim calcmode="lin" valueType="num">
                                      <p:cBhvr>
                                        <p:cTn id="112" dur="400" fill="hold"/>
                                        <p:tgtEl>
                                          <p:spTgt spid="81"/>
                                        </p:tgtEl>
                                        <p:attrNameLst>
                                          <p:attrName>ppt_y</p:attrName>
                                        </p:attrNameLst>
                                      </p:cBhvr>
                                      <p:tavLst>
                                        <p:tav tm="0">
                                          <p:val>
                                            <p:strVal val="#ppt_y+.1"/>
                                          </p:val>
                                        </p:tav>
                                        <p:tav tm="100000">
                                          <p:val>
                                            <p:strVal val="#ppt_y"/>
                                          </p:val>
                                        </p:tav>
                                      </p:tavLst>
                                    </p:anim>
                                  </p:childTnLst>
                                </p:cTn>
                              </p:par>
                              <p:par>
                                <p:cTn id="113" presetID="42" presetClass="entr" presetSubtype="0" fill="hold" nodeType="withEffect">
                                  <p:stCondLst>
                                    <p:cond delay="0"/>
                                  </p:stCondLst>
                                  <p:childTnLst>
                                    <p:set>
                                      <p:cBhvr>
                                        <p:cTn id="114" dur="1" fill="hold">
                                          <p:stCondLst>
                                            <p:cond delay="0"/>
                                          </p:stCondLst>
                                        </p:cTn>
                                        <p:tgtEl>
                                          <p:spTgt spid="83"/>
                                        </p:tgtEl>
                                        <p:attrNameLst>
                                          <p:attrName>style.visibility</p:attrName>
                                        </p:attrNameLst>
                                      </p:cBhvr>
                                      <p:to>
                                        <p:strVal val="visible"/>
                                      </p:to>
                                    </p:set>
                                    <p:animEffect transition="in" filter="fade">
                                      <p:cBhvr>
                                        <p:cTn id="115" dur="400"/>
                                        <p:tgtEl>
                                          <p:spTgt spid="83"/>
                                        </p:tgtEl>
                                      </p:cBhvr>
                                    </p:animEffect>
                                    <p:anim calcmode="lin" valueType="num">
                                      <p:cBhvr>
                                        <p:cTn id="116" dur="400" fill="hold"/>
                                        <p:tgtEl>
                                          <p:spTgt spid="83"/>
                                        </p:tgtEl>
                                        <p:attrNameLst>
                                          <p:attrName>ppt_x</p:attrName>
                                        </p:attrNameLst>
                                      </p:cBhvr>
                                      <p:tavLst>
                                        <p:tav tm="0">
                                          <p:val>
                                            <p:strVal val="#ppt_x"/>
                                          </p:val>
                                        </p:tav>
                                        <p:tav tm="100000">
                                          <p:val>
                                            <p:strVal val="#ppt_x"/>
                                          </p:val>
                                        </p:tav>
                                      </p:tavLst>
                                    </p:anim>
                                    <p:anim calcmode="lin" valueType="num">
                                      <p:cBhvr>
                                        <p:cTn id="117" dur="400" fill="hold"/>
                                        <p:tgtEl>
                                          <p:spTgt spid="83"/>
                                        </p:tgtEl>
                                        <p:attrNameLst>
                                          <p:attrName>ppt_y</p:attrName>
                                        </p:attrNameLst>
                                      </p:cBhvr>
                                      <p:tavLst>
                                        <p:tav tm="0">
                                          <p:val>
                                            <p:strVal val="#ppt_y+.1"/>
                                          </p:val>
                                        </p:tav>
                                        <p:tav tm="100000">
                                          <p:val>
                                            <p:strVal val="#ppt_y"/>
                                          </p:val>
                                        </p:tav>
                                      </p:tavLst>
                                    </p:anim>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nodeType="clickEffect">
                                  <p:stCondLst>
                                    <p:cond delay="0"/>
                                  </p:stCondLst>
                                  <p:childTnLst>
                                    <p:set>
                                      <p:cBhvr>
                                        <p:cTn id="121" dur="1" fill="hold">
                                          <p:stCondLst>
                                            <p:cond delay="0"/>
                                          </p:stCondLst>
                                        </p:cTn>
                                        <p:tgtEl>
                                          <p:spTgt spid="85"/>
                                        </p:tgtEl>
                                        <p:attrNameLst>
                                          <p:attrName>style.visibility</p:attrName>
                                        </p:attrNameLst>
                                      </p:cBhvr>
                                      <p:to>
                                        <p:strVal val="visible"/>
                                      </p:to>
                                    </p:set>
                                    <p:animEffect transition="in" filter="fade">
                                      <p:cBhvr>
                                        <p:cTn id="122" dur="400"/>
                                        <p:tgtEl>
                                          <p:spTgt spid="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50" grpId="0"/>
      <p:bldP spid="57" grpId="0"/>
      <p:bldP spid="7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églalap 3"/>
          <p:cNvSpPr/>
          <p:nvPr/>
        </p:nvSpPr>
        <p:spPr>
          <a:xfrm>
            <a:off x="467544" y="337220"/>
            <a:ext cx="6912768" cy="400110"/>
          </a:xfrm>
          <a:prstGeom prst="rect">
            <a:avLst/>
          </a:prstGeom>
        </p:spPr>
        <p:txBody>
          <a:bodyPr wrap="square">
            <a:spAutoFit/>
          </a:bodyPr>
          <a:lstStyle/>
          <a:p>
            <a:r>
              <a:rPr lang="hu-HU" sz="2000" dirty="0"/>
              <a:t>Az egyes áramokat az Ohm törvényből határozhatjuk meg:</a:t>
            </a:r>
          </a:p>
        </p:txBody>
      </p:sp>
      <p:sp>
        <p:nvSpPr>
          <p:cNvPr id="5" name="Rectangle 2"/>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6" name="Objektum 5"/>
          <p:cNvGraphicFramePr>
            <a:graphicFrameLocks noChangeAspect="1"/>
          </p:cNvGraphicFramePr>
          <p:nvPr>
            <p:extLst>
              <p:ext uri="{D42A27DB-BD31-4B8C-83A1-F6EECF244321}">
                <p14:modId xmlns:p14="http://schemas.microsoft.com/office/powerpoint/2010/main" val="886685788"/>
              </p:ext>
            </p:extLst>
          </p:nvPr>
        </p:nvGraphicFramePr>
        <p:xfrm>
          <a:off x="2123728" y="769268"/>
          <a:ext cx="936104" cy="722345"/>
        </p:xfrm>
        <a:graphic>
          <a:graphicData uri="http://schemas.openxmlformats.org/presentationml/2006/ole">
            <mc:AlternateContent xmlns:mc="http://schemas.openxmlformats.org/markup-compatibility/2006">
              <mc:Choice xmlns:v="urn:schemas-microsoft-com:vml" Requires="v">
                <p:oleObj spid="_x0000_s6209" name="Equation" r:id="rId3" imgW="507960" imgH="431640" progId="Equation.3">
                  <p:embed/>
                </p:oleObj>
              </mc:Choice>
              <mc:Fallback>
                <p:oleObj name="Equation" r:id="rId3" imgW="507960" imgH="431640" progId="Equation.3">
                  <p:embed/>
                  <p:pic>
                    <p:nvPicPr>
                      <p:cNvPr id="0" name="Object 1"/>
                      <p:cNvPicPr>
                        <a:picLocks noChangeAspect="1" noChangeArrowheads="1"/>
                      </p:cNvPicPr>
                      <p:nvPr/>
                    </p:nvPicPr>
                    <p:blipFill>
                      <a:blip r:embed="rId4"/>
                      <a:srcRect/>
                      <a:stretch>
                        <a:fillRect/>
                      </a:stretch>
                    </p:blipFill>
                    <p:spPr bwMode="auto">
                      <a:xfrm>
                        <a:off x="2123728" y="769268"/>
                        <a:ext cx="936104" cy="722345"/>
                      </a:xfrm>
                      <a:prstGeom prst="rect">
                        <a:avLst/>
                      </a:prstGeom>
                      <a:noFill/>
                    </p:spPr>
                  </p:pic>
                </p:oleObj>
              </mc:Fallback>
            </mc:AlternateContent>
          </a:graphicData>
        </a:graphic>
      </p:graphicFrame>
      <p:sp>
        <p:nvSpPr>
          <p:cNvPr id="7" name="Rectangle 4"/>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8" name="Objektum 7"/>
          <p:cNvGraphicFramePr>
            <a:graphicFrameLocks noChangeAspect="1"/>
          </p:cNvGraphicFramePr>
          <p:nvPr>
            <p:extLst>
              <p:ext uri="{D42A27DB-BD31-4B8C-83A1-F6EECF244321}">
                <p14:modId xmlns:p14="http://schemas.microsoft.com/office/powerpoint/2010/main" val="1241941609"/>
              </p:ext>
            </p:extLst>
          </p:nvPr>
        </p:nvGraphicFramePr>
        <p:xfrm>
          <a:off x="1619672" y="1817450"/>
          <a:ext cx="947440" cy="757552"/>
        </p:xfrm>
        <a:graphic>
          <a:graphicData uri="http://schemas.openxmlformats.org/presentationml/2006/ole">
            <mc:AlternateContent xmlns:mc="http://schemas.openxmlformats.org/markup-compatibility/2006">
              <mc:Choice xmlns:v="urn:schemas-microsoft-com:vml" Requires="v">
                <p:oleObj spid="_x0000_s6210" name="Equation" r:id="rId5" imgW="495000" imgH="431640" progId="Equation.3">
                  <p:embed/>
                </p:oleObj>
              </mc:Choice>
              <mc:Fallback>
                <p:oleObj name="Equation" r:id="rId5" imgW="495000" imgH="431640" progId="Equation.3">
                  <p:embed/>
                  <p:pic>
                    <p:nvPicPr>
                      <p:cNvPr id="0" name="Object 3"/>
                      <p:cNvPicPr>
                        <a:picLocks noChangeAspect="1" noChangeArrowheads="1"/>
                      </p:cNvPicPr>
                      <p:nvPr/>
                    </p:nvPicPr>
                    <p:blipFill>
                      <a:blip r:embed="rId6"/>
                      <a:srcRect/>
                      <a:stretch>
                        <a:fillRect/>
                      </a:stretch>
                    </p:blipFill>
                    <p:spPr bwMode="auto">
                      <a:xfrm>
                        <a:off x="1619672" y="1817450"/>
                        <a:ext cx="947440" cy="757552"/>
                      </a:xfrm>
                      <a:prstGeom prst="rect">
                        <a:avLst/>
                      </a:prstGeom>
                      <a:noFill/>
                    </p:spPr>
                  </p:pic>
                </p:oleObj>
              </mc:Fallback>
            </mc:AlternateContent>
          </a:graphicData>
        </a:graphic>
      </p:graphicFrame>
      <p:sp>
        <p:nvSpPr>
          <p:cNvPr id="9" name="Rectangle 6"/>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10" name="Objektum 9"/>
          <p:cNvGraphicFramePr>
            <a:graphicFrameLocks noChangeAspect="1"/>
          </p:cNvGraphicFramePr>
          <p:nvPr>
            <p:extLst>
              <p:ext uri="{D42A27DB-BD31-4B8C-83A1-F6EECF244321}">
                <p14:modId xmlns:p14="http://schemas.microsoft.com/office/powerpoint/2010/main" val="3864590516"/>
              </p:ext>
            </p:extLst>
          </p:nvPr>
        </p:nvGraphicFramePr>
        <p:xfrm>
          <a:off x="3139651" y="1817450"/>
          <a:ext cx="948376" cy="732140"/>
        </p:xfrm>
        <a:graphic>
          <a:graphicData uri="http://schemas.openxmlformats.org/presentationml/2006/ole">
            <mc:AlternateContent xmlns:mc="http://schemas.openxmlformats.org/markup-compatibility/2006">
              <mc:Choice xmlns:v="urn:schemas-microsoft-com:vml" Requires="v">
                <p:oleObj spid="_x0000_s6211" name="Equation" r:id="rId7" imgW="520560" imgH="431640" progId="Equation.3">
                  <p:embed/>
                </p:oleObj>
              </mc:Choice>
              <mc:Fallback>
                <p:oleObj name="Equation" r:id="rId7" imgW="520560" imgH="431640" progId="Equation.3">
                  <p:embed/>
                  <p:pic>
                    <p:nvPicPr>
                      <p:cNvPr id="0" name="Object 5"/>
                      <p:cNvPicPr>
                        <a:picLocks noChangeAspect="1" noChangeArrowheads="1"/>
                      </p:cNvPicPr>
                      <p:nvPr/>
                    </p:nvPicPr>
                    <p:blipFill>
                      <a:blip r:embed="rId8"/>
                      <a:srcRect/>
                      <a:stretch>
                        <a:fillRect/>
                      </a:stretch>
                    </p:blipFill>
                    <p:spPr bwMode="auto">
                      <a:xfrm>
                        <a:off x="3139651" y="1817450"/>
                        <a:ext cx="948376" cy="732140"/>
                      </a:xfrm>
                      <a:prstGeom prst="rect">
                        <a:avLst/>
                      </a:prstGeom>
                      <a:noFill/>
                    </p:spPr>
                  </p:pic>
                </p:oleObj>
              </mc:Fallback>
            </mc:AlternateContent>
          </a:graphicData>
        </a:graphic>
      </p:graphicFrame>
      <p:sp>
        <p:nvSpPr>
          <p:cNvPr id="11" name="Téglalap 10"/>
          <p:cNvSpPr/>
          <p:nvPr/>
        </p:nvSpPr>
        <p:spPr>
          <a:xfrm>
            <a:off x="323529" y="877280"/>
            <a:ext cx="1629549" cy="400110"/>
          </a:xfrm>
          <a:prstGeom prst="rect">
            <a:avLst/>
          </a:prstGeom>
        </p:spPr>
        <p:txBody>
          <a:bodyPr wrap="none">
            <a:spAutoFit/>
          </a:bodyPr>
          <a:lstStyle/>
          <a:p>
            <a:r>
              <a:rPr lang="hu-HU" sz="2000" dirty="0"/>
              <a:t>A főág árama:</a:t>
            </a:r>
          </a:p>
        </p:txBody>
      </p:sp>
      <p:sp>
        <p:nvSpPr>
          <p:cNvPr id="12" name="Téglalap 11"/>
          <p:cNvSpPr/>
          <p:nvPr/>
        </p:nvSpPr>
        <p:spPr>
          <a:xfrm>
            <a:off x="323528" y="1417340"/>
            <a:ext cx="5632247" cy="400110"/>
          </a:xfrm>
          <a:prstGeom prst="rect">
            <a:avLst/>
          </a:prstGeom>
        </p:spPr>
        <p:txBody>
          <a:bodyPr wrap="none">
            <a:spAutoFit/>
          </a:bodyPr>
          <a:lstStyle/>
          <a:p>
            <a:r>
              <a:rPr lang="hu-HU" sz="2000" dirty="0"/>
              <a:t>Az egyes ágak </a:t>
            </a:r>
            <a:r>
              <a:rPr lang="hu-HU" sz="2000" dirty="0" smtClean="0"/>
              <a:t>áramerősségei Ohm törvénye alapján:</a:t>
            </a:r>
            <a:endParaRPr lang="hu-HU" sz="2000" dirty="0"/>
          </a:p>
        </p:txBody>
      </p:sp>
      <p:sp>
        <p:nvSpPr>
          <p:cNvPr id="13" name="Rectangle 8"/>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14" name="Objektum 13"/>
          <p:cNvGraphicFramePr>
            <a:graphicFrameLocks noChangeAspect="1"/>
          </p:cNvGraphicFramePr>
          <p:nvPr>
            <p:extLst>
              <p:ext uri="{D42A27DB-BD31-4B8C-83A1-F6EECF244321}">
                <p14:modId xmlns:p14="http://schemas.microsoft.com/office/powerpoint/2010/main" val="649388979"/>
              </p:ext>
            </p:extLst>
          </p:nvPr>
        </p:nvGraphicFramePr>
        <p:xfrm>
          <a:off x="5292080" y="1817450"/>
          <a:ext cx="977942" cy="727445"/>
        </p:xfrm>
        <a:graphic>
          <a:graphicData uri="http://schemas.openxmlformats.org/presentationml/2006/ole">
            <mc:AlternateContent xmlns:mc="http://schemas.openxmlformats.org/markup-compatibility/2006">
              <mc:Choice xmlns:v="urn:schemas-microsoft-com:vml" Requires="v">
                <p:oleObj spid="_x0000_s6212" name="Equation" r:id="rId9" imgW="533160" imgH="431640" progId="Equation.3">
                  <p:embed/>
                </p:oleObj>
              </mc:Choice>
              <mc:Fallback>
                <p:oleObj name="Equation" r:id="rId9" imgW="533160" imgH="431640" progId="Equation.3">
                  <p:embed/>
                  <p:pic>
                    <p:nvPicPr>
                      <p:cNvPr id="0" name="Object 7"/>
                      <p:cNvPicPr>
                        <a:picLocks noChangeAspect="1" noChangeArrowheads="1"/>
                      </p:cNvPicPr>
                      <p:nvPr/>
                    </p:nvPicPr>
                    <p:blipFill>
                      <a:blip r:embed="rId10"/>
                      <a:srcRect/>
                      <a:stretch>
                        <a:fillRect/>
                      </a:stretch>
                    </p:blipFill>
                    <p:spPr bwMode="auto">
                      <a:xfrm>
                        <a:off x="5292080" y="1817450"/>
                        <a:ext cx="977942" cy="727445"/>
                      </a:xfrm>
                      <a:prstGeom prst="rect">
                        <a:avLst/>
                      </a:prstGeom>
                      <a:noFill/>
                    </p:spPr>
                  </p:pic>
                </p:oleObj>
              </mc:Fallback>
            </mc:AlternateContent>
          </a:graphicData>
        </a:graphic>
      </p:graphicFrame>
      <p:sp>
        <p:nvSpPr>
          <p:cNvPr id="15" name="Téglalap 14"/>
          <p:cNvSpPr/>
          <p:nvPr/>
        </p:nvSpPr>
        <p:spPr>
          <a:xfrm>
            <a:off x="382522" y="2737487"/>
            <a:ext cx="6997790" cy="400110"/>
          </a:xfrm>
          <a:prstGeom prst="rect">
            <a:avLst/>
          </a:prstGeom>
        </p:spPr>
        <p:txBody>
          <a:bodyPr wrap="square">
            <a:spAutoFit/>
          </a:bodyPr>
          <a:lstStyle/>
          <a:p>
            <a:r>
              <a:rPr lang="hu-HU" sz="2000" dirty="0"/>
              <a:t>Behelyettesítve ezeket az áramerősségek egyenletébe:</a:t>
            </a:r>
          </a:p>
        </p:txBody>
      </p:sp>
      <p:sp>
        <p:nvSpPr>
          <p:cNvPr id="16" name="Rectangle 14"/>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17" name="Objektum 16"/>
          <p:cNvGraphicFramePr>
            <a:graphicFrameLocks noChangeAspect="1"/>
          </p:cNvGraphicFramePr>
          <p:nvPr>
            <p:extLst>
              <p:ext uri="{D42A27DB-BD31-4B8C-83A1-F6EECF244321}">
                <p14:modId xmlns:p14="http://schemas.microsoft.com/office/powerpoint/2010/main" val="1483754635"/>
              </p:ext>
            </p:extLst>
          </p:nvPr>
        </p:nvGraphicFramePr>
        <p:xfrm>
          <a:off x="2574647" y="3217540"/>
          <a:ext cx="2802685" cy="648072"/>
        </p:xfrm>
        <a:graphic>
          <a:graphicData uri="http://schemas.openxmlformats.org/presentationml/2006/ole">
            <mc:AlternateContent xmlns:mc="http://schemas.openxmlformats.org/markup-compatibility/2006">
              <mc:Choice xmlns:v="urn:schemas-microsoft-com:vml" Requires="v">
                <p:oleObj spid="_x0000_s6213" name="Equation" r:id="rId11" imgW="1549080" imgH="431640" progId="Equation.3">
                  <p:embed/>
                </p:oleObj>
              </mc:Choice>
              <mc:Fallback>
                <p:oleObj name="Equation" r:id="rId11" imgW="1549080" imgH="431640" progId="Equation.3">
                  <p:embed/>
                  <p:pic>
                    <p:nvPicPr>
                      <p:cNvPr id="0" name="Object 13"/>
                      <p:cNvPicPr>
                        <a:picLocks noChangeAspect="1" noChangeArrowheads="1"/>
                      </p:cNvPicPr>
                      <p:nvPr/>
                    </p:nvPicPr>
                    <p:blipFill>
                      <a:blip r:embed="rId12"/>
                      <a:srcRect/>
                      <a:stretch>
                        <a:fillRect/>
                      </a:stretch>
                    </p:blipFill>
                    <p:spPr bwMode="auto">
                      <a:xfrm>
                        <a:off x="2574647" y="3217540"/>
                        <a:ext cx="2802685" cy="648072"/>
                      </a:xfrm>
                      <a:prstGeom prst="rect">
                        <a:avLst/>
                      </a:prstGeom>
                      <a:noFill/>
                    </p:spPr>
                  </p:pic>
                </p:oleObj>
              </mc:Fallback>
            </mc:AlternateContent>
          </a:graphicData>
        </a:graphic>
      </p:graphicFrame>
      <p:sp>
        <p:nvSpPr>
          <p:cNvPr id="18" name="Téglalap 17"/>
          <p:cNvSpPr/>
          <p:nvPr/>
        </p:nvSpPr>
        <p:spPr>
          <a:xfrm>
            <a:off x="467545" y="4081636"/>
            <a:ext cx="3006913" cy="400110"/>
          </a:xfrm>
          <a:prstGeom prst="rect">
            <a:avLst/>
          </a:prstGeom>
        </p:spPr>
        <p:txBody>
          <a:bodyPr wrap="none">
            <a:spAutoFit/>
          </a:bodyPr>
          <a:lstStyle/>
          <a:p>
            <a:r>
              <a:rPr lang="hu-HU" sz="2000" dirty="0"/>
              <a:t>U-val egyszerűsítve adódik:</a:t>
            </a:r>
          </a:p>
        </p:txBody>
      </p:sp>
      <p:sp>
        <p:nvSpPr>
          <p:cNvPr id="19" name="Rectangle 16"/>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20" name="Objektum 19"/>
          <p:cNvGraphicFramePr>
            <a:graphicFrameLocks noChangeAspect="1"/>
          </p:cNvGraphicFramePr>
          <p:nvPr>
            <p:extLst>
              <p:ext uri="{D42A27DB-BD31-4B8C-83A1-F6EECF244321}">
                <p14:modId xmlns:p14="http://schemas.microsoft.com/office/powerpoint/2010/main" val="111244944"/>
              </p:ext>
            </p:extLst>
          </p:nvPr>
        </p:nvGraphicFramePr>
        <p:xfrm>
          <a:off x="2675550" y="4585692"/>
          <a:ext cx="3174794" cy="732081"/>
        </p:xfrm>
        <a:graphic>
          <a:graphicData uri="http://schemas.openxmlformats.org/presentationml/2006/ole">
            <mc:AlternateContent xmlns:mc="http://schemas.openxmlformats.org/markup-compatibility/2006">
              <mc:Choice xmlns:v="urn:schemas-microsoft-com:vml" Requires="v">
                <p:oleObj spid="_x0000_s6214" name="Equation" r:id="rId13" imgW="1549080" imgH="431640" progId="Equation.3">
                  <p:embed/>
                </p:oleObj>
              </mc:Choice>
              <mc:Fallback>
                <p:oleObj name="Equation" r:id="rId13" imgW="1549080" imgH="431640" progId="Equation.3">
                  <p:embed/>
                  <p:pic>
                    <p:nvPicPr>
                      <p:cNvPr id="0" name="Object 15"/>
                      <p:cNvPicPr>
                        <a:picLocks noChangeAspect="1" noChangeArrowheads="1"/>
                      </p:cNvPicPr>
                      <p:nvPr/>
                    </p:nvPicPr>
                    <p:blipFill>
                      <a:blip r:embed="rId14"/>
                      <a:srcRect/>
                      <a:stretch>
                        <a:fillRect/>
                      </a:stretch>
                    </p:blipFill>
                    <p:spPr bwMode="auto">
                      <a:xfrm>
                        <a:off x="2675550" y="4585692"/>
                        <a:ext cx="3174794" cy="732081"/>
                      </a:xfrm>
                      <a:prstGeom prst="rect">
                        <a:avLst/>
                      </a:prstGeom>
                      <a:noFill/>
                    </p:spPr>
                  </p:pic>
                </p:oleObj>
              </mc:Fallback>
            </mc:AlternateContent>
          </a:graphicData>
        </a:graphic>
      </p:graphicFrame>
    </p:spTree>
    <p:extLst>
      <p:ext uri="{BB962C8B-B14F-4D97-AF65-F5344CB8AC3E}">
        <p14:creationId xmlns:p14="http://schemas.microsoft.com/office/powerpoint/2010/main" val="558108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nodeType="afterEffect">
                                  <p:stCondLst>
                                    <p:cond delay="50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par>
                          <p:cTn id="15" fill="hold">
                            <p:stCondLst>
                              <p:cond delay="0"/>
                            </p:stCondLst>
                            <p:childTnLst>
                              <p:par>
                                <p:cTn id="16" presetID="10" presetClass="entr" presetSubtype="0" fill="hold" nodeType="afterEffect">
                                  <p:stCondLst>
                                    <p:cond delay="100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par>
                          <p:cTn id="19" fill="hold">
                            <p:stCondLst>
                              <p:cond delay="1500"/>
                            </p:stCondLst>
                            <p:childTnLst>
                              <p:par>
                                <p:cTn id="20" presetID="10" presetClass="entr" presetSubtype="0" fill="hold" nodeType="afterEffect">
                                  <p:stCondLst>
                                    <p:cond delay="50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par>
                          <p:cTn id="23" fill="hold">
                            <p:stCondLst>
                              <p:cond delay="2500"/>
                            </p:stCondLst>
                            <p:childTnLst>
                              <p:par>
                                <p:cTn id="24" presetID="10" presetClass="entr" presetSubtype="0" fill="hold" nodeType="afterEffect">
                                  <p:stCondLst>
                                    <p:cond delay="50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500"/>
                                        <p:tgtEl>
                                          <p:spTgt spid="17"/>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8"/>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fade">
                                      <p:cBhvr>
                                        <p:cTn id="44"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5" grpId="0"/>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églalap 3"/>
          <p:cNvSpPr/>
          <p:nvPr/>
        </p:nvSpPr>
        <p:spPr>
          <a:xfrm>
            <a:off x="611560" y="457233"/>
            <a:ext cx="6336704" cy="400110"/>
          </a:xfrm>
          <a:prstGeom prst="rect">
            <a:avLst/>
          </a:prstGeom>
        </p:spPr>
        <p:txBody>
          <a:bodyPr wrap="square">
            <a:spAutoFit/>
          </a:bodyPr>
          <a:lstStyle/>
          <a:p>
            <a:r>
              <a:rPr lang="hu-HU" sz="2000" dirty="0"/>
              <a:t>Az eredő ellenállás párhuzamos kapcsolás esetén tehát:</a:t>
            </a:r>
          </a:p>
        </p:txBody>
      </p:sp>
      <p:sp>
        <p:nvSpPr>
          <p:cNvPr id="5" name="Rectangle 2"/>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6" name="Objektum 5"/>
          <p:cNvGraphicFramePr>
            <a:graphicFrameLocks noChangeAspect="1"/>
          </p:cNvGraphicFramePr>
          <p:nvPr>
            <p:extLst>
              <p:ext uri="{D42A27DB-BD31-4B8C-83A1-F6EECF244321}">
                <p14:modId xmlns:p14="http://schemas.microsoft.com/office/powerpoint/2010/main" val="3717585017"/>
              </p:ext>
            </p:extLst>
          </p:nvPr>
        </p:nvGraphicFramePr>
        <p:xfrm>
          <a:off x="2459789" y="913284"/>
          <a:ext cx="2877366" cy="1104123"/>
        </p:xfrm>
        <a:graphic>
          <a:graphicData uri="http://schemas.openxmlformats.org/presentationml/2006/ole">
            <mc:AlternateContent xmlns:mc="http://schemas.openxmlformats.org/markup-compatibility/2006">
              <mc:Choice xmlns:v="urn:schemas-microsoft-com:vml" Requires="v">
                <p:oleObj spid="_x0000_s7199" name="Equation" r:id="rId3" imgW="1549080" imgH="622080" progId="Equation.3">
                  <p:embed/>
                </p:oleObj>
              </mc:Choice>
              <mc:Fallback>
                <p:oleObj name="Equation" r:id="rId3" imgW="1549080" imgH="622080" progId="Equation.3">
                  <p:embed/>
                  <p:pic>
                    <p:nvPicPr>
                      <p:cNvPr id="0" name="Object 1"/>
                      <p:cNvPicPr>
                        <a:picLocks noChangeAspect="1" noChangeArrowheads="1"/>
                      </p:cNvPicPr>
                      <p:nvPr/>
                    </p:nvPicPr>
                    <p:blipFill>
                      <a:blip r:embed="rId4"/>
                      <a:srcRect/>
                      <a:stretch>
                        <a:fillRect/>
                      </a:stretch>
                    </p:blipFill>
                    <p:spPr bwMode="auto">
                      <a:xfrm>
                        <a:off x="2459789" y="913284"/>
                        <a:ext cx="2877366" cy="1104123"/>
                      </a:xfrm>
                      <a:prstGeom prst="rect">
                        <a:avLst/>
                      </a:prstGeom>
                      <a:noFill/>
                    </p:spPr>
                  </p:pic>
                </p:oleObj>
              </mc:Fallback>
            </mc:AlternateContent>
          </a:graphicData>
        </a:graphic>
      </p:graphicFrame>
      <p:sp>
        <p:nvSpPr>
          <p:cNvPr id="7" name="Rectangle 4"/>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8" name="Objektum 7"/>
          <p:cNvGraphicFramePr>
            <a:graphicFrameLocks noChangeAspect="1"/>
          </p:cNvGraphicFramePr>
          <p:nvPr>
            <p:extLst>
              <p:ext uri="{D42A27DB-BD31-4B8C-83A1-F6EECF244321}">
                <p14:modId xmlns:p14="http://schemas.microsoft.com/office/powerpoint/2010/main" val="2720636714"/>
              </p:ext>
            </p:extLst>
          </p:nvPr>
        </p:nvGraphicFramePr>
        <p:xfrm>
          <a:off x="3131840" y="2339947"/>
          <a:ext cx="1708150" cy="949601"/>
        </p:xfrm>
        <a:graphic>
          <a:graphicData uri="http://schemas.openxmlformats.org/presentationml/2006/ole">
            <mc:AlternateContent xmlns:mc="http://schemas.openxmlformats.org/markup-compatibility/2006">
              <mc:Choice xmlns:v="urn:schemas-microsoft-com:vml" Requires="v">
                <p:oleObj spid="_x0000_s7200" name="Equation" r:id="rId5" imgW="965160" imgH="507960" progId="Equation.3">
                  <p:embed/>
                </p:oleObj>
              </mc:Choice>
              <mc:Fallback>
                <p:oleObj name="Equation" r:id="rId5" imgW="965160" imgH="507960" progId="Equation.3">
                  <p:embed/>
                  <p:pic>
                    <p:nvPicPr>
                      <p:cNvPr id="0" name="Object 3"/>
                      <p:cNvPicPr>
                        <a:picLocks noChangeAspect="1" noChangeArrowheads="1"/>
                      </p:cNvPicPr>
                      <p:nvPr/>
                    </p:nvPicPr>
                    <p:blipFill>
                      <a:blip r:embed="rId6"/>
                      <a:srcRect/>
                      <a:stretch>
                        <a:fillRect/>
                      </a:stretch>
                    </p:blipFill>
                    <p:spPr bwMode="auto">
                      <a:xfrm>
                        <a:off x="3131840" y="2339947"/>
                        <a:ext cx="1708150" cy="949601"/>
                      </a:xfrm>
                      <a:prstGeom prst="rect">
                        <a:avLst/>
                      </a:prstGeom>
                      <a:noFill/>
                      <a:extLst/>
                    </p:spPr>
                  </p:pic>
                </p:oleObj>
              </mc:Fallback>
            </mc:AlternateContent>
          </a:graphicData>
        </a:graphic>
      </p:graphicFrame>
      <p:sp>
        <p:nvSpPr>
          <p:cNvPr id="9" name="Téglalap 8"/>
          <p:cNvSpPr/>
          <p:nvPr/>
        </p:nvSpPr>
        <p:spPr>
          <a:xfrm>
            <a:off x="917374" y="2546297"/>
            <a:ext cx="1456745" cy="400110"/>
          </a:xfrm>
          <a:prstGeom prst="rect">
            <a:avLst/>
          </a:prstGeom>
        </p:spPr>
        <p:txBody>
          <a:bodyPr wrap="none">
            <a:spAutoFit/>
          </a:bodyPr>
          <a:lstStyle/>
          <a:p>
            <a:r>
              <a:rPr lang="hu-HU" sz="2000" dirty="0"/>
              <a:t>Máshogyan:</a:t>
            </a:r>
          </a:p>
        </p:txBody>
      </p:sp>
      <p:sp>
        <p:nvSpPr>
          <p:cNvPr id="10" name="Téglalap 9"/>
          <p:cNvSpPr/>
          <p:nvPr/>
        </p:nvSpPr>
        <p:spPr>
          <a:xfrm>
            <a:off x="539552" y="3397560"/>
            <a:ext cx="8136904" cy="1015663"/>
          </a:xfrm>
          <a:prstGeom prst="rect">
            <a:avLst/>
          </a:prstGeom>
        </p:spPr>
        <p:txBody>
          <a:bodyPr wrap="square">
            <a:spAutoFit/>
          </a:bodyPr>
          <a:lstStyle/>
          <a:p>
            <a:r>
              <a:rPr lang="hu-HU" sz="2000" dirty="0"/>
              <a:t>Ellenállások párhuzamos kapcsolásakor az eredő mindig kisebb, mint a legkisebb ellenállás. Ha n darab azonos, R nagyságú ellenállást kapcsolunk párhuzamosan, akkor az eredő:</a:t>
            </a:r>
          </a:p>
        </p:txBody>
      </p:sp>
      <p:sp>
        <p:nvSpPr>
          <p:cNvPr id="11" name="Rectangle 6"/>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12" name="Objektum 11"/>
          <p:cNvGraphicFramePr>
            <a:graphicFrameLocks noChangeAspect="1"/>
          </p:cNvGraphicFramePr>
          <p:nvPr>
            <p:extLst>
              <p:ext uri="{D42A27DB-BD31-4B8C-83A1-F6EECF244321}">
                <p14:modId xmlns:p14="http://schemas.microsoft.com/office/powerpoint/2010/main" val="3957472370"/>
              </p:ext>
            </p:extLst>
          </p:nvPr>
        </p:nvGraphicFramePr>
        <p:xfrm>
          <a:off x="3798371" y="4417674"/>
          <a:ext cx="1037023" cy="816090"/>
        </p:xfrm>
        <a:graphic>
          <a:graphicData uri="http://schemas.openxmlformats.org/presentationml/2006/ole">
            <mc:AlternateContent xmlns:mc="http://schemas.openxmlformats.org/markup-compatibility/2006">
              <mc:Choice xmlns:v="urn:schemas-microsoft-com:vml" Requires="v">
                <p:oleObj spid="_x0000_s7201" name="Equation" r:id="rId7" imgW="507960" imgH="393480" progId="Equation.3">
                  <p:embed/>
                </p:oleObj>
              </mc:Choice>
              <mc:Fallback>
                <p:oleObj name="Equation" r:id="rId7" imgW="507960" imgH="393480" progId="Equation.3">
                  <p:embed/>
                  <p:pic>
                    <p:nvPicPr>
                      <p:cNvPr id="0" name="Object 5"/>
                      <p:cNvPicPr>
                        <a:picLocks noChangeAspect="1" noChangeArrowheads="1"/>
                      </p:cNvPicPr>
                      <p:nvPr/>
                    </p:nvPicPr>
                    <p:blipFill>
                      <a:blip r:embed="rId8"/>
                      <a:srcRect/>
                      <a:stretch>
                        <a:fillRect/>
                      </a:stretch>
                    </p:blipFill>
                    <p:spPr bwMode="auto">
                      <a:xfrm>
                        <a:off x="3798371" y="4417674"/>
                        <a:ext cx="1037023" cy="816090"/>
                      </a:xfrm>
                      <a:prstGeom prst="rect">
                        <a:avLst/>
                      </a:prstGeom>
                      <a:noFill/>
                    </p:spPr>
                  </p:pic>
                </p:oleObj>
              </mc:Fallback>
            </mc:AlternateContent>
          </a:graphicData>
        </a:graphic>
      </p:graphicFrame>
    </p:spTree>
    <p:extLst>
      <p:ext uri="{BB962C8B-B14F-4D97-AF65-F5344CB8AC3E}">
        <p14:creationId xmlns:p14="http://schemas.microsoft.com/office/powerpoint/2010/main" val="2059942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par>
                          <p:cTn id="12" fill="hold">
                            <p:stCondLst>
                              <p:cond delay="0"/>
                            </p:stCondLst>
                            <p:childTnLst>
                              <p:par>
                                <p:cTn id="13" presetID="10" presetClass="entr" presetSubtype="0" fill="hold" nodeType="afterEffect">
                                  <p:stCondLst>
                                    <p:cond delay="50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églalap 3"/>
          <p:cNvSpPr/>
          <p:nvPr/>
        </p:nvSpPr>
        <p:spPr>
          <a:xfrm>
            <a:off x="539552" y="2126531"/>
            <a:ext cx="8064896" cy="1015663"/>
          </a:xfrm>
          <a:prstGeom prst="rect">
            <a:avLst/>
          </a:prstGeom>
        </p:spPr>
        <p:txBody>
          <a:bodyPr wrap="square">
            <a:spAutoFit/>
          </a:bodyPr>
          <a:lstStyle/>
          <a:p>
            <a:r>
              <a:rPr lang="hu-HU" sz="2000" dirty="0"/>
              <a:t>Párhuzamosan kapcsolt ellenállásokon tehát ugyanaz a feszültség esik, mint amit az egész rendszerre </a:t>
            </a:r>
            <a:r>
              <a:rPr lang="hu-HU" sz="2000" dirty="0" smtClean="0"/>
              <a:t>kapcsoltunk, </a:t>
            </a:r>
            <a:r>
              <a:rPr lang="hu-HU" sz="2000" dirty="0"/>
              <a:t>az egyes ellenállásokon folyó áram viszont megoszlik, az áramok összege egyenlő a főág áramával.</a:t>
            </a:r>
          </a:p>
        </p:txBody>
      </p:sp>
      <p:sp>
        <p:nvSpPr>
          <p:cNvPr id="5" name="Téglalap 4"/>
          <p:cNvSpPr/>
          <p:nvPr/>
        </p:nvSpPr>
        <p:spPr>
          <a:xfrm>
            <a:off x="539552" y="517240"/>
            <a:ext cx="2652842" cy="400110"/>
          </a:xfrm>
          <a:prstGeom prst="rect">
            <a:avLst/>
          </a:prstGeom>
        </p:spPr>
        <p:txBody>
          <a:bodyPr wrap="none">
            <a:spAutoFit/>
          </a:bodyPr>
          <a:lstStyle/>
          <a:p>
            <a:r>
              <a:rPr lang="hu-HU" sz="2000" dirty="0"/>
              <a:t>Két ellenállás esetében:</a:t>
            </a:r>
          </a:p>
        </p:txBody>
      </p:sp>
      <p:sp>
        <p:nvSpPr>
          <p:cNvPr id="6" name="Rectangle 2"/>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7" name="Objektum 6"/>
          <p:cNvGraphicFramePr>
            <a:graphicFrameLocks noChangeAspect="1"/>
          </p:cNvGraphicFramePr>
          <p:nvPr>
            <p:extLst>
              <p:ext uri="{D42A27DB-BD31-4B8C-83A1-F6EECF244321}">
                <p14:modId xmlns:p14="http://schemas.microsoft.com/office/powerpoint/2010/main" val="3921567409"/>
              </p:ext>
            </p:extLst>
          </p:nvPr>
        </p:nvGraphicFramePr>
        <p:xfrm>
          <a:off x="3563888" y="997294"/>
          <a:ext cx="1613512" cy="780086"/>
        </p:xfrm>
        <a:graphic>
          <a:graphicData uri="http://schemas.openxmlformats.org/presentationml/2006/ole">
            <mc:AlternateContent xmlns:mc="http://schemas.openxmlformats.org/markup-compatibility/2006">
              <mc:Choice xmlns:v="urn:schemas-microsoft-com:vml" Requires="v">
                <p:oleObj spid="_x0000_s8202" name="Equation" r:id="rId3" imgW="876240" imgH="431640" progId="Equation.3">
                  <p:embed/>
                </p:oleObj>
              </mc:Choice>
              <mc:Fallback>
                <p:oleObj name="Equation" r:id="rId3" imgW="876240" imgH="431640" progId="Equation.3">
                  <p:embed/>
                  <p:pic>
                    <p:nvPicPr>
                      <p:cNvPr id="0" name="Object 1"/>
                      <p:cNvPicPr>
                        <a:picLocks noChangeAspect="1" noChangeArrowheads="1"/>
                      </p:cNvPicPr>
                      <p:nvPr/>
                    </p:nvPicPr>
                    <p:blipFill>
                      <a:blip r:embed="rId4"/>
                      <a:srcRect/>
                      <a:stretch>
                        <a:fillRect/>
                      </a:stretch>
                    </p:blipFill>
                    <p:spPr bwMode="auto">
                      <a:xfrm>
                        <a:off x="3563888" y="997294"/>
                        <a:ext cx="1613512" cy="780086"/>
                      </a:xfrm>
                      <a:prstGeom prst="rect">
                        <a:avLst/>
                      </a:prstGeom>
                      <a:noFill/>
                    </p:spPr>
                  </p:pic>
                </p:oleObj>
              </mc:Fallback>
            </mc:AlternateContent>
          </a:graphicData>
        </a:graphic>
      </p:graphicFrame>
    </p:spTree>
    <p:extLst>
      <p:ext uri="{BB962C8B-B14F-4D97-AF65-F5344CB8AC3E}">
        <p14:creationId xmlns:p14="http://schemas.microsoft.com/office/powerpoint/2010/main" val="3273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289</TotalTime>
  <Words>454</Words>
  <Application>Microsoft Office PowerPoint</Application>
  <PresentationFormat>Diavetítés a képernyőre (16:10 oldalarány)</PresentationFormat>
  <Paragraphs>51</Paragraphs>
  <Slides>9</Slides>
  <Notes>0</Notes>
  <HiddenSlides>0</HiddenSlides>
  <MMClips>0</MMClips>
  <ScaleCrop>false</ScaleCrop>
  <HeadingPairs>
    <vt:vector size="6" baseType="variant">
      <vt:variant>
        <vt:lpstr>Téma</vt:lpstr>
      </vt:variant>
      <vt:variant>
        <vt:i4>1</vt:i4>
      </vt:variant>
      <vt:variant>
        <vt:lpstr>Beágyazott OLE kiszolgálók</vt:lpstr>
      </vt:variant>
      <vt:variant>
        <vt:i4>1</vt:i4>
      </vt:variant>
      <vt:variant>
        <vt:lpstr>Diacímek</vt:lpstr>
      </vt:variant>
      <vt:variant>
        <vt:i4>9</vt:i4>
      </vt:variant>
    </vt:vector>
  </HeadingPairs>
  <TitlesOfParts>
    <vt:vector size="11" baseType="lpstr">
      <vt:lpstr>Office-téma</vt:lpstr>
      <vt:lpstr>Equation</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Horváth Miklós Dr.</dc:creator>
  <cp:lastModifiedBy>TABLET</cp:lastModifiedBy>
  <cp:revision>28</cp:revision>
  <dcterms:created xsi:type="dcterms:W3CDTF">2012-10-16T16:09:34Z</dcterms:created>
  <dcterms:modified xsi:type="dcterms:W3CDTF">2012-10-18T13:12:01Z</dcterms:modified>
</cp:coreProperties>
</file>