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64312-250F-4D33-B73E-0555E945DF2A}" type="datetimeFigureOut">
              <a:rPr lang="hu-HU" smtClean="0"/>
              <a:pPr/>
              <a:t>2015.03.21.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6A770-0C81-4A84-B278-58C4FC77BB0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31506" y="1777380"/>
            <a:ext cx="816358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err="1"/>
              <a:t>Kirchoff</a:t>
            </a:r>
            <a:r>
              <a:rPr lang="hu-HU" sz="4800" b="1" dirty="0"/>
              <a:t> </a:t>
            </a:r>
            <a:r>
              <a:rPr lang="hu-HU" sz="4800" b="1" dirty="0" smtClean="0"/>
              <a:t>törvényei,</a:t>
            </a:r>
          </a:p>
          <a:p>
            <a:pPr algn="ctr"/>
            <a:r>
              <a:rPr lang="hu-HU" sz="4800" b="1" dirty="0" smtClean="0"/>
              <a:t>Ohm törvénye teljes áramkörre</a:t>
            </a:r>
            <a:endParaRPr lang="hu-H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19320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feszültségforrás által  a külső ellenállásnak szolgáltatott teljesítmény: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93046"/>
              </p:ext>
            </p:extLst>
          </p:nvPr>
        </p:nvGraphicFramePr>
        <p:xfrm>
          <a:off x="2557847" y="841276"/>
          <a:ext cx="3242290" cy="788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3" imgW="1765300" imgH="431800" progId="Equation.3">
                  <p:embed/>
                </p:oleObj>
              </mc:Choice>
              <mc:Fallback>
                <p:oleObj name="Equation" r:id="rId3" imgW="17653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847" y="841276"/>
                        <a:ext cx="3242290" cy="788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550572" y="1849388"/>
            <a:ext cx="81978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Szélsőérték számítással kimutatható, hogy a maximális teljesítmény akkor vehető ki a feszültségforrásból, ha </a:t>
            </a:r>
            <a:r>
              <a:rPr lang="hu-HU" sz="2000" dirty="0" err="1"/>
              <a:t>R</a:t>
            </a:r>
            <a:r>
              <a:rPr lang="hu-HU" sz="2000" baseline="-25000" dirty="0" err="1"/>
              <a:t>k</a:t>
            </a:r>
            <a:r>
              <a:rPr lang="hu-HU" sz="2000" dirty="0"/>
              <a:t>=</a:t>
            </a:r>
            <a:r>
              <a:rPr lang="hu-HU" sz="2000" dirty="0" err="1"/>
              <a:t>R</a:t>
            </a:r>
            <a:r>
              <a:rPr lang="hu-HU" sz="2000" baseline="-25000" dirty="0" err="1"/>
              <a:t>b</a:t>
            </a:r>
            <a:r>
              <a:rPr lang="hu-HU" sz="2000" dirty="0"/>
              <a:t>. Ha ez az eset áll fenn, akkor </a:t>
            </a:r>
            <a:r>
              <a:rPr lang="hu-HU" sz="2000" b="1" dirty="0"/>
              <a:t>illesztésről </a:t>
            </a:r>
            <a:r>
              <a:rPr lang="hu-HU" sz="2000" dirty="0"/>
              <a:t>beszélünk.</a:t>
            </a:r>
          </a:p>
        </p:txBody>
      </p:sp>
      <p:sp>
        <p:nvSpPr>
          <p:cNvPr id="8" name="Téglalap 7"/>
          <p:cNvSpPr/>
          <p:nvPr/>
        </p:nvSpPr>
        <p:spPr>
          <a:xfrm>
            <a:off x="550572" y="2865051"/>
            <a:ext cx="80538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belső feszültséget generáló ideálisnak vélt folyamatok teljesítménye </a:t>
            </a:r>
            <a:r>
              <a:rPr lang="hu-HU" sz="2000" dirty="0" smtClean="0"/>
              <a:t>(ez </a:t>
            </a:r>
            <a:r>
              <a:rPr lang="hu-HU" sz="2000" dirty="0"/>
              <a:t>a befektetett teljesítmény):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550438"/>
              </p:ext>
            </p:extLst>
          </p:nvPr>
        </p:nvGraphicFramePr>
        <p:xfrm>
          <a:off x="3476325" y="3433564"/>
          <a:ext cx="231025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5" imgW="1333500" imgH="457200" progId="Equation.3">
                  <p:embed/>
                </p:oleObj>
              </mc:Choice>
              <mc:Fallback>
                <p:oleObj name="Equation" r:id="rId5" imgW="13335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325" y="3433564"/>
                        <a:ext cx="2310255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630133" y="4225652"/>
            <a:ext cx="4456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 teljes energiatermelés hatásfoka tehát: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998470"/>
              </p:ext>
            </p:extLst>
          </p:nvPr>
        </p:nvGraphicFramePr>
        <p:xfrm>
          <a:off x="3779912" y="4729708"/>
          <a:ext cx="1979617" cy="748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7" imgW="1129810" imgH="431613" progId="Equation.3">
                  <p:embed/>
                </p:oleObj>
              </mc:Choice>
              <mc:Fallback>
                <p:oleObj name="Equation" r:id="rId7" imgW="1129810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729708"/>
                        <a:ext cx="1979617" cy="748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7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55576" y="409228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Behelyettesítve ( </a:t>
            </a:r>
            <a:r>
              <a:rPr lang="hu-HU" sz="2000" dirty="0" err="1"/>
              <a:t>R</a:t>
            </a:r>
            <a:r>
              <a:rPr lang="hu-HU" sz="2000" baseline="-25000" dirty="0" err="1"/>
              <a:t>k</a:t>
            </a:r>
            <a:r>
              <a:rPr lang="hu-HU" sz="2000" dirty="0"/>
              <a:t>=</a:t>
            </a:r>
            <a:r>
              <a:rPr lang="hu-HU" sz="2000" dirty="0" err="1"/>
              <a:t>R</a:t>
            </a:r>
            <a:r>
              <a:rPr lang="hu-HU" sz="2000" baseline="-25000" dirty="0" err="1"/>
              <a:t>b</a:t>
            </a:r>
            <a:r>
              <a:rPr lang="hu-HU" sz="2000" dirty="0"/>
              <a:t> )adódik, </a:t>
            </a:r>
            <a:r>
              <a:rPr lang="hu-HU" sz="2000" b="1" dirty="0"/>
              <a:t>hogy illesztésnél a hatásfok 50%.</a:t>
            </a:r>
          </a:p>
        </p:txBody>
      </p:sp>
      <p:sp>
        <p:nvSpPr>
          <p:cNvPr id="5" name="Téglalap 4"/>
          <p:cNvSpPr/>
          <p:nvPr/>
        </p:nvSpPr>
        <p:spPr>
          <a:xfrm>
            <a:off x="706657" y="1057299"/>
            <a:ext cx="78026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fentiekben sokszor használtuk a feszültségforrás szót általános jelentésben. Az elektronikában </a:t>
            </a:r>
            <a:r>
              <a:rPr lang="hu-HU" sz="2000" b="1" dirty="0"/>
              <a:t>feszültségforrás</a:t>
            </a:r>
            <a:r>
              <a:rPr lang="hu-HU" sz="2000" dirty="0"/>
              <a:t>nak nevezzük azokat a villamos energiaforrásokat, amelyek kapocsfeszültsége a terhelő ellenállástól (</a:t>
            </a:r>
            <a:r>
              <a:rPr lang="hu-HU" sz="2000" dirty="0" err="1"/>
              <a:t>R</a:t>
            </a:r>
            <a:r>
              <a:rPr lang="hu-HU" sz="2000" baseline="-25000" dirty="0" err="1"/>
              <a:t>k</a:t>
            </a:r>
            <a:r>
              <a:rPr lang="hu-HU" sz="2000" dirty="0"/>
              <a:t>) független, vagy közel az. Más szóval belső ellenállása a terhelő ellenálláshoz képest elhanyagolható.</a:t>
            </a:r>
          </a:p>
        </p:txBody>
      </p:sp>
      <p:sp>
        <p:nvSpPr>
          <p:cNvPr id="6" name="Téglalap 5"/>
          <p:cNvSpPr/>
          <p:nvPr/>
        </p:nvSpPr>
        <p:spPr>
          <a:xfrm>
            <a:off x="539553" y="3073524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/>
              <a:t>Áramforrás</a:t>
            </a:r>
            <a:r>
              <a:rPr lang="hu-HU" sz="2000" dirty="0"/>
              <a:t>nak pedig </a:t>
            </a:r>
            <a:r>
              <a:rPr lang="hu-HU" sz="2000" dirty="0" smtClean="0"/>
              <a:t>azokat</a:t>
            </a:r>
            <a:r>
              <a:rPr lang="hu-HU" sz="2000" dirty="0"/>
              <a:t> villamos </a:t>
            </a:r>
            <a:r>
              <a:rPr lang="hu-HU" sz="2000" dirty="0" smtClean="0"/>
              <a:t>energiaforrásokat nevezzük, </a:t>
            </a:r>
            <a:r>
              <a:rPr lang="hu-HU" sz="2000" dirty="0"/>
              <a:t>amelyek áramerőssége közel független a terhelő ellenállástól. Áramforrásoknál a belső ellenállás párhuzamos a terheléssel.</a:t>
            </a:r>
          </a:p>
        </p:txBody>
      </p:sp>
    </p:spTree>
    <p:extLst>
      <p:ext uri="{BB962C8B-B14F-4D97-AF65-F5344CB8AC3E}">
        <p14:creationId xmlns:p14="http://schemas.microsoft.com/office/powerpoint/2010/main" val="407626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42911" y="502423"/>
            <a:ext cx="52950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Kirchoff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I.</a:t>
            </a:r>
            <a:r>
              <a:rPr kumimoji="0" lang="hu-HU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törvénye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(csomóponti törvény):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28596" y="952487"/>
            <a:ext cx="8286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Tekintsünk  egy csomópontot, ahova I</a:t>
            </a:r>
            <a:r>
              <a:rPr lang="hu-HU" sz="2000" baseline="-25000" dirty="0"/>
              <a:t>1</a:t>
            </a:r>
            <a:r>
              <a:rPr lang="hu-HU" sz="2000" dirty="0"/>
              <a:t>, I</a:t>
            </a:r>
            <a:r>
              <a:rPr lang="hu-HU" sz="2000" baseline="-25000" dirty="0"/>
              <a:t>2</a:t>
            </a:r>
            <a:r>
              <a:rPr lang="hu-HU" sz="2000" dirty="0"/>
              <a:t>, I</a:t>
            </a:r>
            <a:r>
              <a:rPr lang="hu-HU" sz="2000" baseline="-25000" dirty="0"/>
              <a:t>3</a:t>
            </a:r>
            <a:r>
              <a:rPr lang="hu-HU" sz="2000" dirty="0"/>
              <a:t>, I</a:t>
            </a:r>
            <a:r>
              <a:rPr lang="hu-HU" sz="2000" baseline="-25000" dirty="0"/>
              <a:t>4</a:t>
            </a:r>
            <a:r>
              <a:rPr lang="hu-HU" sz="2000" dirty="0"/>
              <a:t>, … áramok folynak </a:t>
            </a:r>
            <a:r>
              <a:rPr lang="hu-HU" sz="2000" dirty="0" smtClean="0"/>
              <a:t>be </a:t>
            </a:r>
            <a:r>
              <a:rPr lang="hu-HU" sz="2000" dirty="0"/>
              <a:t>(vagy ki). 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2659435" y="1525479"/>
            <a:ext cx="1825818" cy="1607355"/>
            <a:chOff x="2500299" y="1488272"/>
            <a:chExt cx="1825818" cy="1607355"/>
          </a:xfrm>
        </p:grpSpPr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2500299" y="2187769"/>
              <a:ext cx="8900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 flipV="1">
              <a:off x="3390385" y="1815696"/>
              <a:ext cx="650448" cy="3720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rot="10800000">
              <a:off x="3401796" y="2192730"/>
              <a:ext cx="650448" cy="3720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rot="13860000">
              <a:off x="3168724" y="2449059"/>
              <a:ext cx="848327" cy="2852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2694292" y="2083588"/>
              <a:ext cx="445043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V="1">
              <a:off x="3424620" y="1860345"/>
              <a:ext cx="308107" cy="20836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 flipV="1">
              <a:off x="3664259" y="2232418"/>
              <a:ext cx="342341" cy="19347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 rot="13680000">
              <a:off x="3522975" y="2557759"/>
              <a:ext cx="416722" cy="17117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728525" y="1711516"/>
              <a:ext cx="399398" cy="401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  <a:r>
                <a:rPr kumimoji="0" lang="hu-HU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3607202" y="1488272"/>
              <a:ext cx="410809" cy="506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  <a:r>
                <a:rPr kumimoji="0" lang="hu-HU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960953" y="2172886"/>
              <a:ext cx="365164" cy="446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  <a:r>
                <a:rPr kumimoji="0" lang="hu-HU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3857621" y="2619374"/>
              <a:ext cx="422221" cy="47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  <a:r>
                <a:rPr kumimoji="0" lang="hu-HU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4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029818" y="179982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28596" y="3095627"/>
            <a:ext cx="785818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ja-JP" sz="2000" b="1" dirty="0">
                <a:latin typeface="Arial" pitchFamily="34" charset="0"/>
                <a:ea typeface="Times New Roman" pitchFamily="18" charset="0"/>
              </a:rPr>
              <a:t>E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gy  csomópontba  a befolyó és kifolyó áramok</a:t>
            </a:r>
            <a:r>
              <a:rPr kumimoji="0" lang="hu-HU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e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rősségének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algebrai összege zérus.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629655"/>
              </p:ext>
            </p:extLst>
          </p:nvPr>
        </p:nvGraphicFramePr>
        <p:xfrm>
          <a:off x="3461508" y="3865612"/>
          <a:ext cx="1214446" cy="766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3" imgW="1015559" imgH="774364" progId="Equation.3">
                  <p:embed/>
                </p:oleObj>
              </mc:Choice>
              <mc:Fallback>
                <p:oleObj name="Equation" r:id="rId3" imgW="1015559" imgH="774364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1508" y="3865612"/>
                        <a:ext cx="1214446" cy="7661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églalap 22"/>
          <p:cNvSpPr/>
          <p:nvPr/>
        </p:nvSpPr>
        <p:spPr>
          <a:xfrm>
            <a:off x="586482" y="4791946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Ez a törvény a töltésmegmaradást fejezi ki, </a:t>
            </a:r>
            <a:r>
              <a:rPr lang="hu-HU" sz="2000" dirty="0" smtClean="0"/>
              <a:t>azaz </a:t>
            </a:r>
            <a:r>
              <a:rPr lang="hu-HU" sz="2000" dirty="0"/>
              <a:t>csomópontban töltés nem </a:t>
            </a:r>
            <a:r>
              <a:rPr lang="hu-HU" sz="2000" dirty="0" smtClean="0"/>
              <a:t>tűnik el és nem is keletkezik.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256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45233"/>
            <a:ext cx="43512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Kirchoff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II.</a:t>
            </a:r>
            <a:r>
              <a:rPr kumimoji="0" lang="hu-HU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törvénye</a:t>
            </a:r>
            <a:r>
              <a:rPr lang="hu-HU" altLang="ja-JP" sz="2000" b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hu-HU" altLang="ja-JP" sz="2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(</a:t>
            </a: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huroktörvény):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3692" y="769268"/>
            <a:ext cx="8715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Tekintsünk</a:t>
            </a: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egy zárt áramkört, </a:t>
            </a:r>
            <a:r>
              <a:rPr lang="hu-H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amelyben vannak ellenállások és feszültségforrások</a:t>
            </a: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: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2" name="Csoportba foglalás 71"/>
          <p:cNvGrpSpPr/>
          <p:nvPr/>
        </p:nvGrpSpPr>
        <p:grpSpPr>
          <a:xfrm>
            <a:off x="2324007" y="1292805"/>
            <a:ext cx="3989888" cy="2678925"/>
            <a:chOff x="2428860" y="2285992"/>
            <a:chExt cx="4286280" cy="3214710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>
              <a:off x="2428860" y="2285992"/>
              <a:ext cx="4286280" cy="3214710"/>
              <a:chOff x="2595" y="3930"/>
              <a:chExt cx="4230" cy="3255"/>
            </a:xfrm>
          </p:grpSpPr>
          <p:sp>
            <p:nvSpPr>
              <p:cNvPr id="15364" name="Text Box 4"/>
              <p:cNvSpPr txBox="1">
                <a:spLocks noChangeArrowheads="1"/>
              </p:cNvSpPr>
              <p:nvPr/>
            </p:nvSpPr>
            <p:spPr bwMode="auto">
              <a:xfrm>
                <a:off x="4386" y="5640"/>
                <a:ext cx="628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I</a:t>
                </a:r>
                <a:r>
                  <a:rPr kumimoji="0" lang="hu-HU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3</a:t>
                </a:r>
                <a:endPara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5365" name="Text Box 5"/>
              <p:cNvSpPr txBox="1">
                <a:spLocks noChangeArrowheads="1"/>
              </p:cNvSpPr>
              <p:nvPr/>
            </p:nvSpPr>
            <p:spPr bwMode="auto">
              <a:xfrm>
                <a:off x="4558" y="6795"/>
                <a:ext cx="687" cy="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U</a:t>
                </a:r>
                <a:r>
                  <a:rPr kumimoji="0" lang="hu-HU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3</a:t>
                </a:r>
                <a:endPara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5366" name="Group 6"/>
              <p:cNvGrpSpPr>
                <a:grpSpLocks/>
              </p:cNvGrpSpPr>
              <p:nvPr/>
            </p:nvGrpSpPr>
            <p:grpSpPr bwMode="auto">
              <a:xfrm>
                <a:off x="2595" y="4560"/>
                <a:ext cx="1950" cy="1890"/>
                <a:chOff x="2595" y="4560"/>
                <a:chExt cx="1950" cy="1890"/>
              </a:xfrm>
            </p:grpSpPr>
            <p:sp>
              <p:nvSpPr>
                <p:cNvPr id="15367" name="Line 7"/>
                <p:cNvSpPr>
                  <a:spLocks noChangeShapeType="1"/>
                </p:cNvSpPr>
                <p:nvPr/>
              </p:nvSpPr>
              <p:spPr bwMode="auto">
                <a:xfrm rot="-5400000">
                  <a:off x="3399" y="5756"/>
                  <a:ext cx="30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68" name="Line 8"/>
                <p:cNvSpPr>
                  <a:spLocks noChangeShapeType="1"/>
                </p:cNvSpPr>
                <p:nvPr/>
              </p:nvSpPr>
              <p:spPr bwMode="auto">
                <a:xfrm>
                  <a:off x="3435" y="5925"/>
                  <a:ext cx="2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6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480" y="5985"/>
                  <a:ext cx="1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70" name="Line 10"/>
                <p:cNvSpPr>
                  <a:spLocks noChangeShapeType="1"/>
                </p:cNvSpPr>
                <p:nvPr/>
              </p:nvSpPr>
              <p:spPr bwMode="auto">
                <a:xfrm>
                  <a:off x="3555" y="5985"/>
                  <a:ext cx="0" cy="4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71" name="Line 11"/>
                <p:cNvSpPr>
                  <a:spLocks noChangeShapeType="1"/>
                </p:cNvSpPr>
                <p:nvPr/>
              </p:nvSpPr>
              <p:spPr bwMode="auto">
                <a:xfrm>
                  <a:off x="3555" y="4560"/>
                  <a:ext cx="0" cy="6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7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15" y="4980"/>
                  <a:ext cx="555" cy="6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R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4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373" name="Line 13"/>
                <p:cNvSpPr>
                  <a:spLocks noChangeShapeType="1"/>
                </p:cNvSpPr>
                <p:nvPr/>
              </p:nvSpPr>
              <p:spPr bwMode="auto">
                <a:xfrm>
                  <a:off x="3135" y="5460"/>
                  <a:ext cx="0" cy="510"/>
                </a:xfrm>
                <a:prstGeom prst="line">
                  <a:avLst/>
                </a:prstGeom>
                <a:noFill/>
                <a:ln w="19050">
                  <a:solidFill>
                    <a:srgbClr val="00B05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7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595" y="5415"/>
                  <a:ext cx="585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U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4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37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960" y="5445"/>
                  <a:ext cx="585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I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4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5377" name="Group 17"/>
              <p:cNvGrpSpPr>
                <a:grpSpLocks/>
              </p:cNvGrpSpPr>
              <p:nvPr/>
            </p:nvGrpSpPr>
            <p:grpSpPr bwMode="auto">
              <a:xfrm>
                <a:off x="3562" y="6195"/>
                <a:ext cx="2220" cy="592"/>
                <a:chOff x="3562" y="6195"/>
                <a:chExt cx="2220" cy="592"/>
              </a:xfrm>
            </p:grpSpPr>
            <p:sp>
              <p:nvSpPr>
                <p:cNvPr id="15378" name="Line 18"/>
                <p:cNvSpPr>
                  <a:spLocks noChangeShapeType="1"/>
                </p:cNvSpPr>
                <p:nvPr/>
              </p:nvSpPr>
              <p:spPr bwMode="auto">
                <a:xfrm rot="10800000">
                  <a:off x="4786" y="6444"/>
                  <a:ext cx="36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79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5030" y="6427"/>
                  <a:ext cx="2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80" name="Line 20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5161" y="6442"/>
                  <a:ext cx="1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81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5509" y="6169"/>
                  <a:ext cx="0" cy="5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82" name="Line 22"/>
                <p:cNvSpPr>
                  <a:spLocks noChangeShapeType="1"/>
                </p:cNvSpPr>
                <p:nvPr/>
              </p:nvSpPr>
              <p:spPr bwMode="auto">
                <a:xfrm rot="16200000">
                  <a:off x="3923" y="6081"/>
                  <a:ext cx="0" cy="72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83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4919" y="6487"/>
                  <a:ext cx="0" cy="599"/>
                </a:xfrm>
                <a:prstGeom prst="line">
                  <a:avLst/>
                </a:prstGeom>
                <a:noFill/>
                <a:ln w="19050">
                  <a:solidFill>
                    <a:srgbClr val="00B05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8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188" y="6195"/>
                  <a:ext cx="670" cy="49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R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3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5386" name="Group 26"/>
              <p:cNvGrpSpPr>
                <a:grpSpLocks/>
              </p:cNvGrpSpPr>
              <p:nvPr/>
            </p:nvGrpSpPr>
            <p:grpSpPr bwMode="auto">
              <a:xfrm>
                <a:off x="3570" y="3930"/>
                <a:ext cx="2199" cy="1330"/>
                <a:chOff x="3570" y="3930"/>
                <a:chExt cx="2199" cy="1330"/>
              </a:xfrm>
            </p:grpSpPr>
            <p:sp>
              <p:nvSpPr>
                <p:cNvPr id="1538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681" y="3930"/>
                  <a:ext cx="628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U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1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15388" name="Group 28"/>
                <p:cNvGrpSpPr>
                  <a:grpSpLocks/>
                </p:cNvGrpSpPr>
                <p:nvPr/>
              </p:nvGrpSpPr>
              <p:grpSpPr bwMode="auto">
                <a:xfrm>
                  <a:off x="3901" y="4387"/>
                  <a:ext cx="996" cy="270"/>
                  <a:chOff x="4786" y="4417"/>
                  <a:chExt cx="996" cy="270"/>
                </a:xfrm>
              </p:grpSpPr>
              <p:sp>
                <p:nvSpPr>
                  <p:cNvPr id="15389" name="Line 29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4786" y="4569"/>
                    <a:ext cx="36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u-HU"/>
                  </a:p>
                </p:txBody>
              </p:sp>
              <p:sp>
                <p:nvSpPr>
                  <p:cNvPr id="15390" name="Line 3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5030" y="4552"/>
                    <a:ext cx="27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u-HU"/>
                  </a:p>
                </p:txBody>
              </p:sp>
              <p:sp>
                <p:nvSpPr>
                  <p:cNvPr id="15391" name="Line 31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5161" y="4567"/>
                    <a:ext cx="15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u-HU"/>
                  </a:p>
                </p:txBody>
              </p:sp>
              <p:sp>
                <p:nvSpPr>
                  <p:cNvPr id="15392" name="Line 3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5509" y="4294"/>
                    <a:ext cx="0" cy="54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u-HU"/>
                  </a:p>
                </p:txBody>
              </p:sp>
            </p:grpSp>
            <p:sp>
              <p:nvSpPr>
                <p:cNvPr id="15393" name="Line 33"/>
                <p:cNvSpPr>
                  <a:spLocks noChangeShapeType="1"/>
                </p:cNvSpPr>
                <p:nvPr/>
              </p:nvSpPr>
              <p:spPr bwMode="auto">
                <a:xfrm rot="16200000">
                  <a:off x="5408" y="4176"/>
                  <a:ext cx="0" cy="72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94" name="Line 34"/>
                <p:cNvSpPr>
                  <a:spLocks noChangeShapeType="1"/>
                </p:cNvSpPr>
                <p:nvPr/>
              </p:nvSpPr>
              <p:spPr bwMode="auto">
                <a:xfrm rot="16200000">
                  <a:off x="4008" y="4092"/>
                  <a:ext cx="0" cy="529"/>
                </a:xfrm>
                <a:prstGeom prst="line">
                  <a:avLst/>
                </a:prstGeom>
                <a:noFill/>
                <a:ln w="19050">
                  <a:solidFill>
                    <a:srgbClr val="00B05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39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217" y="4870"/>
                  <a:ext cx="68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I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1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39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548" y="4230"/>
                  <a:ext cx="670" cy="49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R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1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398" name="Line 38"/>
                <p:cNvSpPr>
                  <a:spLocks noChangeShapeType="1"/>
                </p:cNvSpPr>
                <p:nvPr/>
              </p:nvSpPr>
              <p:spPr bwMode="auto">
                <a:xfrm>
                  <a:off x="3570" y="4545"/>
                  <a:ext cx="5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5399" name="Group 39"/>
              <p:cNvGrpSpPr>
                <a:grpSpLocks/>
              </p:cNvGrpSpPr>
              <p:nvPr/>
            </p:nvGrpSpPr>
            <p:grpSpPr bwMode="auto">
              <a:xfrm>
                <a:off x="4910" y="4305"/>
                <a:ext cx="1915" cy="2130"/>
                <a:chOff x="4910" y="4305"/>
                <a:chExt cx="1915" cy="2130"/>
              </a:xfrm>
            </p:grpSpPr>
            <p:sp>
              <p:nvSpPr>
                <p:cNvPr id="15400" name="Line 40"/>
                <p:cNvSpPr>
                  <a:spLocks noChangeShapeType="1"/>
                </p:cNvSpPr>
                <p:nvPr/>
              </p:nvSpPr>
              <p:spPr bwMode="auto">
                <a:xfrm rot="-5400000">
                  <a:off x="5600" y="5770"/>
                  <a:ext cx="31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1" name="Line 41"/>
                <p:cNvSpPr>
                  <a:spLocks noChangeShapeType="1"/>
                </p:cNvSpPr>
                <p:nvPr/>
              </p:nvSpPr>
              <p:spPr bwMode="auto">
                <a:xfrm>
                  <a:off x="5640" y="5943"/>
                  <a:ext cx="2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2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5685" y="6004"/>
                  <a:ext cx="1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3" name="Line 43"/>
                <p:cNvSpPr>
                  <a:spLocks noChangeShapeType="1"/>
                </p:cNvSpPr>
                <p:nvPr/>
              </p:nvSpPr>
              <p:spPr bwMode="auto">
                <a:xfrm>
                  <a:off x="5760" y="6004"/>
                  <a:ext cx="0" cy="4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4" name="Line 44"/>
                <p:cNvSpPr>
                  <a:spLocks noChangeShapeType="1"/>
                </p:cNvSpPr>
                <p:nvPr/>
              </p:nvSpPr>
              <p:spPr bwMode="auto">
                <a:xfrm>
                  <a:off x="5760" y="4545"/>
                  <a:ext cx="0" cy="63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5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5520" y="4975"/>
                  <a:ext cx="555" cy="63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R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40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6240" y="5313"/>
                  <a:ext cx="585" cy="46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U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407" name="Line 47"/>
                <p:cNvSpPr>
                  <a:spLocks noChangeShapeType="1"/>
                </p:cNvSpPr>
                <p:nvPr/>
              </p:nvSpPr>
              <p:spPr bwMode="auto">
                <a:xfrm>
                  <a:off x="6285" y="5344"/>
                  <a:ext cx="0" cy="460"/>
                </a:xfrm>
                <a:prstGeom prst="line">
                  <a:avLst/>
                </a:prstGeom>
                <a:noFill/>
                <a:ln w="19050">
                  <a:solidFill>
                    <a:srgbClr val="00B05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540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910" y="5151"/>
                  <a:ext cx="585" cy="3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u-HU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I</a:t>
                  </a:r>
                  <a:r>
                    <a:rPr kumimoji="0" lang="hu-HU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</a:t>
                  </a:r>
                  <a:endParaRPr kumimoji="0" lang="hu-H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5410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5775" y="4305"/>
                  <a:ext cx="180" cy="2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sp>
            <p:nvSpPr>
              <p:cNvPr id="15411" name="Line 51"/>
              <p:cNvSpPr>
                <a:spLocks noChangeShapeType="1"/>
              </p:cNvSpPr>
              <p:nvPr/>
            </p:nvSpPr>
            <p:spPr bwMode="auto">
              <a:xfrm>
                <a:off x="3390" y="4365"/>
                <a:ext cx="18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5412" name="Line 52"/>
              <p:cNvSpPr>
                <a:spLocks noChangeShapeType="1"/>
              </p:cNvSpPr>
              <p:nvPr/>
            </p:nvSpPr>
            <p:spPr bwMode="auto">
              <a:xfrm flipV="1">
                <a:off x="3405" y="6420"/>
                <a:ext cx="18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5413" name="Line 53"/>
              <p:cNvSpPr>
                <a:spLocks noChangeShapeType="1"/>
              </p:cNvSpPr>
              <p:nvPr/>
            </p:nvSpPr>
            <p:spPr bwMode="auto">
              <a:xfrm>
                <a:off x="5760" y="6435"/>
                <a:ext cx="18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cxnSp>
          <p:nvCxnSpPr>
            <p:cNvPr id="58" name="Egyenes összekötő nyíllal 57"/>
            <p:cNvCxnSpPr/>
            <p:nvPr/>
          </p:nvCxnSpPr>
          <p:spPr>
            <a:xfrm rot="5400000">
              <a:off x="4929984" y="3642520"/>
              <a:ext cx="428628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gyenes összekötő nyíllal 59"/>
            <p:cNvCxnSpPr/>
            <p:nvPr/>
          </p:nvCxnSpPr>
          <p:spPr>
            <a:xfrm>
              <a:off x="3929058" y="3143248"/>
              <a:ext cx="428628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gyenes összekötő nyíllal 61"/>
            <p:cNvCxnSpPr>
              <a:endCxn id="15364" idx="2"/>
            </p:cNvCxnSpPr>
            <p:nvPr/>
          </p:nvCxnSpPr>
          <p:spPr>
            <a:xfrm flipV="1">
              <a:off x="4071934" y="4419256"/>
              <a:ext cx="489933" cy="987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gyenes összekötő nyíllal 68"/>
            <p:cNvCxnSpPr/>
            <p:nvPr/>
          </p:nvCxnSpPr>
          <p:spPr>
            <a:xfrm rot="5400000" flipH="1" flipV="1">
              <a:off x="3571868" y="3857628"/>
              <a:ext cx="571504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414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739382"/>
              </p:ext>
            </p:extLst>
          </p:nvPr>
        </p:nvGraphicFramePr>
        <p:xfrm>
          <a:off x="4394733" y="4479553"/>
          <a:ext cx="2157921" cy="1008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Equation" r:id="rId3" imgW="1155600" imgH="457200" progId="Equation.3">
                  <p:embed/>
                </p:oleObj>
              </mc:Choice>
              <mc:Fallback>
                <p:oleObj name="Equation" r:id="rId3" imgW="1155600" imgH="4572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733" y="4479553"/>
                        <a:ext cx="2157921" cy="1008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églalap 72"/>
          <p:cNvSpPr/>
          <p:nvPr/>
        </p:nvSpPr>
        <p:spPr>
          <a:xfrm>
            <a:off x="456851" y="4783973"/>
            <a:ext cx="3286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 törvény matematikai alakja:</a:t>
            </a:r>
          </a:p>
        </p:txBody>
      </p:sp>
      <p:sp>
        <p:nvSpPr>
          <p:cNvPr id="2" name="Téglalap 1"/>
          <p:cNvSpPr/>
          <p:nvPr/>
        </p:nvSpPr>
        <p:spPr>
          <a:xfrm>
            <a:off x="574665" y="4153644"/>
            <a:ext cx="8107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u-HU" altLang="ja-JP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Zárt </a:t>
            </a:r>
            <a:r>
              <a:rPr lang="hu-HU" altLang="ja-JP" b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áramkörben a feszültségesések és telepfeszültségek algebrai összege zérus.</a:t>
            </a:r>
            <a:endParaRPr lang="hu-HU" altLang="ja-JP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3" y="323828"/>
            <a:ext cx="45817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Az egyenáram munkája és teljesítménye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892955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potenciál és feszültség definíciójából következik, hogy ha egy Q töltést a mező végigvisz </a:t>
            </a:r>
            <a:r>
              <a:rPr lang="hu-HU" sz="2000" dirty="0" smtClean="0"/>
              <a:t>két </a:t>
            </a:r>
            <a:r>
              <a:rPr lang="hu-HU" sz="2000" dirty="0"/>
              <a:t>U potenciálkülönbségű pont között, akkor azon W=QU munkát végez.</a:t>
            </a:r>
          </a:p>
        </p:txBody>
      </p:sp>
      <p:sp>
        <p:nvSpPr>
          <p:cNvPr id="6" name="Téglalap 5"/>
          <p:cNvSpPr/>
          <p:nvPr/>
        </p:nvSpPr>
        <p:spPr>
          <a:xfrm>
            <a:off x="642910" y="1726398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Ha </a:t>
            </a:r>
            <a:r>
              <a:rPr lang="hu-HU" sz="2000" dirty="0"/>
              <a:t>a feszültség, </a:t>
            </a:r>
            <a:r>
              <a:rPr lang="hu-HU" sz="2000" dirty="0" smtClean="0"/>
              <a:t>és </a:t>
            </a:r>
            <a:r>
              <a:rPr lang="hu-HU" sz="2000" dirty="0"/>
              <a:t>az áram időben állandó, akkor a töltés Q=</a:t>
            </a:r>
            <a:r>
              <a:rPr lang="hu-HU" sz="2000" dirty="0" err="1"/>
              <a:t>It</a:t>
            </a:r>
            <a:r>
              <a:rPr lang="hu-HU" sz="2000" dirty="0"/>
              <a:t> alakban, </a:t>
            </a:r>
            <a:r>
              <a:rPr lang="hu-HU" sz="2000" dirty="0" smtClean="0"/>
              <a:t>adható meg. </a:t>
            </a:r>
            <a:r>
              <a:rPr lang="hu-HU" sz="2000" dirty="0"/>
              <a:t> </a:t>
            </a:r>
          </a:p>
        </p:txBody>
      </p:sp>
      <p:sp>
        <p:nvSpPr>
          <p:cNvPr id="7" name="Téglalap 6"/>
          <p:cNvSpPr/>
          <p:nvPr/>
        </p:nvSpPr>
        <p:spPr>
          <a:xfrm>
            <a:off x="714348" y="2559842"/>
            <a:ext cx="12286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A munka: </a:t>
            </a:r>
            <a:endParaRPr lang="hu-HU" sz="2000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940542"/>
              </p:ext>
            </p:extLst>
          </p:nvPr>
        </p:nvGraphicFramePr>
        <p:xfrm>
          <a:off x="3214678" y="2614584"/>
          <a:ext cx="1312449" cy="329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Equation" r:id="rId3" imgW="736280" imgH="177723" progId="Equation.3">
                  <p:embed/>
                </p:oleObj>
              </mc:Choice>
              <mc:Fallback>
                <p:oleObj name="Equation" r:id="rId3" imgW="736280" imgH="17772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2614584"/>
                        <a:ext cx="1312449" cy="329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714348" y="3193230"/>
            <a:ext cx="601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</a:t>
            </a:r>
            <a:r>
              <a:rPr lang="hu-HU" sz="2000" dirty="0"/>
              <a:t>teljesítmény az időegység alatt végzett </a:t>
            </a:r>
            <a:r>
              <a:rPr lang="hu-HU" sz="2000" dirty="0" smtClean="0"/>
              <a:t>munka:</a:t>
            </a:r>
            <a:endParaRPr lang="hu-HU" sz="2000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583084"/>
              </p:ext>
            </p:extLst>
          </p:nvPr>
        </p:nvGraphicFramePr>
        <p:xfrm>
          <a:off x="3851920" y="3793604"/>
          <a:ext cx="1152127" cy="38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Equation" r:id="rId5" imgW="545626" imgH="177646" progId="Equation.3">
                  <p:embed/>
                </p:oleObj>
              </mc:Choice>
              <mc:Fallback>
                <p:oleObj name="Equation" r:id="rId5" imgW="545626" imgH="17764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793604"/>
                        <a:ext cx="1152127" cy="381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725603"/>
              </p:ext>
            </p:extLst>
          </p:nvPr>
        </p:nvGraphicFramePr>
        <p:xfrm>
          <a:off x="3245861" y="4369669"/>
          <a:ext cx="2666345" cy="84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7" imgW="1371600" imgH="419100" progId="Equation.3">
                  <p:embed/>
                </p:oleObj>
              </mc:Choice>
              <mc:Fallback>
                <p:oleObj name="Equation" r:id="rId7" imgW="1371600" imgH="4191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861" y="4369669"/>
                        <a:ext cx="2666345" cy="8413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214415" y="4610108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illetve: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95536" y="451723"/>
            <a:ext cx="82501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villamos  áram munkát tud végezni, azaz energiát szállít, az energiaszállítás azonban nem a vezetőben, hanem a vezető körüli elektromágneses mezőben történik.</a:t>
            </a:r>
          </a:p>
        </p:txBody>
      </p:sp>
      <p:sp>
        <p:nvSpPr>
          <p:cNvPr id="5" name="Téglalap 4"/>
          <p:cNvSpPr/>
          <p:nvPr/>
        </p:nvSpPr>
        <p:spPr>
          <a:xfrm>
            <a:off x="714348" y="1845462"/>
            <a:ext cx="49550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Változó feszültség és áram esetében a munka: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545492"/>
              </p:ext>
            </p:extLst>
          </p:nvPr>
        </p:nvGraphicFramePr>
        <p:xfrm>
          <a:off x="2987823" y="2713484"/>
          <a:ext cx="2788783" cy="933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1206500" imgH="482600" progId="Equation.3">
                  <p:embed/>
                </p:oleObj>
              </mc:Choice>
              <mc:Fallback>
                <p:oleObj name="Equation" r:id="rId3" imgW="1206500" imgH="482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2713484"/>
                        <a:ext cx="2788783" cy="933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7086" y="264296"/>
            <a:ext cx="36441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Ohm törvénye teljes áramkörre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467544" y="638895"/>
            <a:ext cx="84293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K</a:t>
            </a:r>
            <a:r>
              <a:rPr lang="hu-HU" sz="2000" dirty="0" smtClean="0"/>
              <a:t>ét elektromosan töltött </a:t>
            </a:r>
            <a:r>
              <a:rPr lang="hu-HU" sz="2000" dirty="0"/>
              <a:t>testet, amelyeken az elektromos töltés nagysága nem egyezik </a:t>
            </a:r>
            <a:r>
              <a:rPr lang="hu-HU" sz="2000" dirty="0" smtClean="0"/>
              <a:t>meg</a:t>
            </a:r>
            <a:r>
              <a:rPr lang="hu-HU" sz="2000" dirty="0"/>
              <a:t> </a:t>
            </a:r>
            <a:r>
              <a:rPr lang="hu-HU" sz="2000" dirty="0" smtClean="0"/>
              <a:t>összekötve </a:t>
            </a:r>
            <a:r>
              <a:rPr lang="hu-HU" sz="2000" dirty="0"/>
              <a:t>egy </a:t>
            </a:r>
            <a:r>
              <a:rPr lang="hu-HU" sz="2000" dirty="0" smtClean="0"/>
              <a:t>vezetővel töltés áramlás </a:t>
            </a:r>
            <a:r>
              <a:rPr lang="hu-HU" sz="2000" dirty="0"/>
              <a:t>indul meg közöttük (elektromos áram folyik), ami addig tart, amíg a töltések ki nem egyenlítődnek.</a:t>
            </a:r>
          </a:p>
        </p:txBody>
      </p:sp>
      <p:grpSp>
        <p:nvGrpSpPr>
          <p:cNvPr id="3" name="Csoportba foglalás 2"/>
          <p:cNvGrpSpPr/>
          <p:nvPr/>
        </p:nvGrpSpPr>
        <p:grpSpPr>
          <a:xfrm>
            <a:off x="2042399" y="1910422"/>
            <a:ext cx="4143404" cy="952507"/>
            <a:chOff x="1500166" y="1928806"/>
            <a:chExt cx="4143404" cy="1143008"/>
          </a:xfrm>
        </p:grpSpPr>
        <p:sp>
          <p:nvSpPr>
            <p:cNvPr id="4" name="Téglalap 3"/>
            <p:cNvSpPr/>
            <p:nvPr/>
          </p:nvSpPr>
          <p:spPr>
            <a:xfrm>
              <a:off x="1500166" y="1928806"/>
              <a:ext cx="714380" cy="114300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Téglalap 4"/>
            <p:cNvSpPr/>
            <p:nvPr/>
          </p:nvSpPr>
          <p:spPr>
            <a:xfrm>
              <a:off x="4929190" y="1928806"/>
              <a:ext cx="714380" cy="114300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6" name="Egyenes összekötő 5"/>
            <p:cNvCxnSpPr/>
            <p:nvPr/>
          </p:nvCxnSpPr>
          <p:spPr>
            <a:xfrm>
              <a:off x="2214546" y="2214558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6"/>
            <p:cNvCxnSpPr/>
            <p:nvPr/>
          </p:nvCxnSpPr>
          <p:spPr>
            <a:xfrm>
              <a:off x="2214546" y="2857500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Csoportba foglalás 7"/>
            <p:cNvGrpSpPr/>
            <p:nvPr/>
          </p:nvGrpSpPr>
          <p:grpSpPr>
            <a:xfrm>
              <a:off x="4214810" y="2214558"/>
              <a:ext cx="255198" cy="443198"/>
              <a:chOff x="4214810" y="2214558"/>
              <a:chExt cx="255198" cy="443198"/>
            </a:xfrm>
          </p:grpSpPr>
          <p:sp>
            <p:nvSpPr>
              <p:cNvPr id="9" name="Ellipszis 8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" name="Téglalap 9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11" name="Csoportba foglalás 10"/>
            <p:cNvGrpSpPr/>
            <p:nvPr/>
          </p:nvGrpSpPr>
          <p:grpSpPr>
            <a:xfrm>
              <a:off x="3857620" y="2428872"/>
              <a:ext cx="255198" cy="443198"/>
              <a:chOff x="4214810" y="2214558"/>
              <a:chExt cx="255198" cy="443198"/>
            </a:xfrm>
          </p:grpSpPr>
          <p:sp>
            <p:nvSpPr>
              <p:cNvPr id="12" name="Ellipszis 11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" name="Téglalap 12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14" name="Csoportba foglalás 13"/>
            <p:cNvGrpSpPr/>
            <p:nvPr/>
          </p:nvGrpSpPr>
          <p:grpSpPr>
            <a:xfrm>
              <a:off x="4652962" y="2509834"/>
              <a:ext cx="255198" cy="443198"/>
              <a:chOff x="4214810" y="2214558"/>
              <a:chExt cx="255198" cy="443198"/>
            </a:xfrm>
          </p:grpSpPr>
          <p:sp>
            <p:nvSpPr>
              <p:cNvPr id="15" name="Ellipszis 14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" name="Téglalap 15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17" name="Csoportba foglalás 16"/>
            <p:cNvGrpSpPr/>
            <p:nvPr/>
          </p:nvGrpSpPr>
          <p:grpSpPr>
            <a:xfrm>
              <a:off x="3571868" y="2214558"/>
              <a:ext cx="255198" cy="443198"/>
              <a:chOff x="4214810" y="2214558"/>
              <a:chExt cx="255198" cy="443198"/>
            </a:xfrm>
          </p:grpSpPr>
          <p:sp>
            <p:nvSpPr>
              <p:cNvPr id="18" name="Ellipszis 17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Téglalap 18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20" name="Csoportba foglalás 19"/>
            <p:cNvGrpSpPr/>
            <p:nvPr/>
          </p:nvGrpSpPr>
          <p:grpSpPr>
            <a:xfrm>
              <a:off x="3071802" y="2428872"/>
              <a:ext cx="255198" cy="443198"/>
              <a:chOff x="4214810" y="2214558"/>
              <a:chExt cx="255198" cy="443198"/>
            </a:xfrm>
          </p:grpSpPr>
          <p:sp>
            <p:nvSpPr>
              <p:cNvPr id="21" name="Ellipszis 20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Téglalap 21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23" name="Csoportba foglalás 22"/>
            <p:cNvGrpSpPr/>
            <p:nvPr/>
          </p:nvGrpSpPr>
          <p:grpSpPr>
            <a:xfrm>
              <a:off x="2714612" y="2214558"/>
              <a:ext cx="255198" cy="443198"/>
              <a:chOff x="4214810" y="2214558"/>
              <a:chExt cx="255198" cy="443198"/>
            </a:xfrm>
          </p:grpSpPr>
          <p:sp>
            <p:nvSpPr>
              <p:cNvPr id="24" name="Ellipszis 23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Téglalap 24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aphicFrame>
          <p:nvGraphicFramePr>
            <p:cNvPr id="26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3603702"/>
                </p:ext>
              </p:extLst>
            </p:nvPr>
          </p:nvGraphicFramePr>
          <p:xfrm>
            <a:off x="1643042" y="2285996"/>
            <a:ext cx="428628" cy="500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2" name="Equation" r:id="rId3" imgW="126725" imgH="126725" progId="Equation.3">
                    <p:embed/>
                  </p:oleObj>
                </mc:Choice>
                <mc:Fallback>
                  <p:oleObj name="Equation" r:id="rId3" imgW="126725" imgH="1267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3042" y="2285996"/>
                          <a:ext cx="428628" cy="5000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8263312"/>
                </p:ext>
              </p:extLst>
            </p:nvPr>
          </p:nvGraphicFramePr>
          <p:xfrm>
            <a:off x="5078188" y="2357434"/>
            <a:ext cx="328614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3" name="Equation" r:id="rId5" imgW="114102" imgH="63390" progId="Equation.3">
                    <p:embed/>
                  </p:oleObj>
                </mc:Choice>
                <mc:Fallback>
                  <p:oleObj name="Equation" r:id="rId5" imgW="114102" imgH="633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8188" y="2357434"/>
                          <a:ext cx="328614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Csoportba foglalás 27"/>
            <p:cNvGrpSpPr/>
            <p:nvPr/>
          </p:nvGrpSpPr>
          <p:grpSpPr>
            <a:xfrm>
              <a:off x="2428860" y="2571748"/>
              <a:ext cx="255198" cy="443198"/>
              <a:chOff x="4214810" y="2214558"/>
              <a:chExt cx="255198" cy="443198"/>
            </a:xfrm>
          </p:grpSpPr>
          <p:sp>
            <p:nvSpPr>
              <p:cNvPr id="29" name="Ellipszis 28"/>
              <p:cNvSpPr/>
              <p:nvPr/>
            </p:nvSpPr>
            <p:spPr>
              <a:xfrm>
                <a:off x="4232566" y="2294874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Téglalap 29"/>
              <p:cNvSpPr/>
              <p:nvPr/>
            </p:nvSpPr>
            <p:spPr>
              <a:xfrm>
                <a:off x="4214810" y="2214558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cxnSp>
          <p:nvCxnSpPr>
            <p:cNvPr id="31" name="Egyenes összekötő nyíllal 30"/>
            <p:cNvCxnSpPr/>
            <p:nvPr/>
          </p:nvCxnSpPr>
          <p:spPr>
            <a:xfrm rot="10800000">
              <a:off x="4357686" y="2714624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gyenes összekötő nyíllal 31"/>
            <p:cNvCxnSpPr/>
            <p:nvPr/>
          </p:nvCxnSpPr>
          <p:spPr>
            <a:xfrm rot="10800000">
              <a:off x="3929058" y="2428872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gyenes összekötő nyíllal 32"/>
            <p:cNvCxnSpPr/>
            <p:nvPr/>
          </p:nvCxnSpPr>
          <p:spPr>
            <a:xfrm rot="10800000">
              <a:off x="3571868" y="2610528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gyenes összekötő nyíllal 33"/>
            <p:cNvCxnSpPr/>
            <p:nvPr/>
          </p:nvCxnSpPr>
          <p:spPr>
            <a:xfrm rot="10800000">
              <a:off x="3286116" y="2428872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gyenes összekötő nyíllal 34"/>
            <p:cNvCxnSpPr/>
            <p:nvPr/>
          </p:nvCxnSpPr>
          <p:spPr>
            <a:xfrm rot="10800000">
              <a:off x="2792172" y="2599642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nyíllal 35"/>
            <p:cNvCxnSpPr/>
            <p:nvPr/>
          </p:nvCxnSpPr>
          <p:spPr>
            <a:xfrm rot="10800000">
              <a:off x="2428860" y="2407100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nyíllal 36"/>
            <p:cNvCxnSpPr/>
            <p:nvPr/>
          </p:nvCxnSpPr>
          <p:spPr>
            <a:xfrm rot="10800000">
              <a:off x="2160116" y="2764290"/>
              <a:ext cx="285752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églalap 39"/>
          <p:cNvSpPr/>
          <p:nvPr/>
        </p:nvSpPr>
        <p:spPr>
          <a:xfrm>
            <a:off x="218425" y="4081636"/>
            <a:ext cx="87111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Ha folyamatos áramot szeretnénk fenntartani, úgy a már átáramlott töltéseket vissza kell vinni a kiindulási pontra. Ezt csak munkavégzés árán tudjuk </a:t>
            </a:r>
            <a:r>
              <a:rPr lang="hu-HU" sz="2000" dirty="0" smtClean="0"/>
              <a:t>biztosítani: </a:t>
            </a:r>
            <a:r>
              <a:rPr lang="hu-HU" sz="2000" dirty="0"/>
              <a:t>mechanikai energiával meghajtott generátorral, molekuláris energiát felhasználó kémiai reakcióval, napenergia </a:t>
            </a:r>
            <a:r>
              <a:rPr lang="hu-HU" sz="2000" dirty="0" smtClean="0"/>
              <a:t>segítségével.</a:t>
            </a:r>
            <a:endParaRPr lang="hu-HU" sz="2000" dirty="0"/>
          </a:p>
        </p:txBody>
      </p:sp>
      <p:grpSp>
        <p:nvGrpSpPr>
          <p:cNvPr id="27651" name="Csoportba foglalás 27650"/>
          <p:cNvGrpSpPr/>
          <p:nvPr/>
        </p:nvGrpSpPr>
        <p:grpSpPr>
          <a:xfrm>
            <a:off x="2211886" y="2859514"/>
            <a:ext cx="3804469" cy="948871"/>
            <a:chOff x="2179227" y="3518504"/>
            <a:chExt cx="3804469" cy="1138645"/>
          </a:xfrm>
        </p:grpSpPr>
        <p:cxnSp>
          <p:nvCxnSpPr>
            <p:cNvPr id="42" name="Egyenes összekötő 41"/>
            <p:cNvCxnSpPr/>
            <p:nvPr/>
          </p:nvCxnSpPr>
          <p:spPr>
            <a:xfrm>
              <a:off x="2527312" y="3532336"/>
              <a:ext cx="0" cy="6872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gyenes összekötő 43"/>
            <p:cNvCxnSpPr/>
            <p:nvPr/>
          </p:nvCxnSpPr>
          <p:spPr>
            <a:xfrm>
              <a:off x="5650483" y="3532335"/>
              <a:ext cx="0" cy="6872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églalap 45"/>
            <p:cNvSpPr/>
            <p:nvPr/>
          </p:nvSpPr>
          <p:spPr>
            <a:xfrm>
              <a:off x="3603837" y="3995458"/>
              <a:ext cx="937491" cy="5856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Szövegdoboz 48"/>
            <p:cNvSpPr txBox="1"/>
            <p:nvPr/>
          </p:nvSpPr>
          <p:spPr>
            <a:xfrm>
              <a:off x="3630291" y="3955419"/>
              <a:ext cx="1152128" cy="701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dirty="0" smtClean="0"/>
                <a:t>Energia átalakító</a:t>
              </a:r>
              <a:endParaRPr lang="hu-HU" sz="1600" dirty="0"/>
            </a:p>
          </p:txBody>
        </p:sp>
        <p:cxnSp>
          <p:nvCxnSpPr>
            <p:cNvPr id="53" name="Egyenes összekötő 52"/>
            <p:cNvCxnSpPr/>
            <p:nvPr/>
          </p:nvCxnSpPr>
          <p:spPr>
            <a:xfrm>
              <a:off x="5983696" y="3533793"/>
              <a:ext cx="0" cy="9474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gyenes összekötő 54"/>
            <p:cNvCxnSpPr/>
            <p:nvPr/>
          </p:nvCxnSpPr>
          <p:spPr>
            <a:xfrm>
              <a:off x="2179227" y="3533793"/>
              <a:ext cx="0" cy="9474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gyenes összekötő 55"/>
            <p:cNvCxnSpPr/>
            <p:nvPr/>
          </p:nvCxnSpPr>
          <p:spPr>
            <a:xfrm>
              <a:off x="2527312" y="4208744"/>
              <a:ext cx="10826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gyenes összekötő 57"/>
            <p:cNvCxnSpPr/>
            <p:nvPr/>
          </p:nvCxnSpPr>
          <p:spPr>
            <a:xfrm>
              <a:off x="4541328" y="4197858"/>
              <a:ext cx="10826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gyenes összekötő 58"/>
            <p:cNvCxnSpPr/>
            <p:nvPr/>
          </p:nvCxnSpPr>
          <p:spPr>
            <a:xfrm>
              <a:off x="2179227" y="4492127"/>
              <a:ext cx="142461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gyenes összekötő 60"/>
            <p:cNvCxnSpPr/>
            <p:nvPr/>
          </p:nvCxnSpPr>
          <p:spPr>
            <a:xfrm>
              <a:off x="4559086" y="4481241"/>
              <a:ext cx="142461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Csoportba foglalás 62"/>
            <p:cNvGrpSpPr/>
            <p:nvPr/>
          </p:nvGrpSpPr>
          <p:grpSpPr>
            <a:xfrm>
              <a:off x="2232531" y="4047262"/>
              <a:ext cx="258984" cy="443198"/>
              <a:chOff x="7380312" y="3355536"/>
              <a:chExt cx="258984" cy="443198"/>
            </a:xfrm>
          </p:grpSpPr>
          <p:sp>
            <p:nvSpPr>
              <p:cNvPr id="62" name="Ellipszis 61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0" name="Téglalap 59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68" name="Csoportba foglalás 67"/>
            <p:cNvGrpSpPr/>
            <p:nvPr/>
          </p:nvGrpSpPr>
          <p:grpSpPr>
            <a:xfrm>
              <a:off x="5694027" y="4084685"/>
              <a:ext cx="258984" cy="443198"/>
              <a:chOff x="7380312" y="3355536"/>
              <a:chExt cx="258984" cy="443198"/>
            </a:xfrm>
          </p:grpSpPr>
          <p:sp>
            <p:nvSpPr>
              <p:cNvPr id="69" name="Ellipszis 68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Téglalap 69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71" name="Csoportba foglalás 70"/>
            <p:cNvGrpSpPr/>
            <p:nvPr/>
          </p:nvGrpSpPr>
          <p:grpSpPr>
            <a:xfrm>
              <a:off x="5202753" y="4072882"/>
              <a:ext cx="287297" cy="443198"/>
              <a:chOff x="7380312" y="3260861"/>
              <a:chExt cx="287297" cy="443198"/>
            </a:xfrm>
          </p:grpSpPr>
          <p:sp>
            <p:nvSpPr>
              <p:cNvPr id="72" name="Ellipszis 71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Téglalap 72"/>
              <p:cNvSpPr/>
              <p:nvPr/>
            </p:nvSpPr>
            <p:spPr>
              <a:xfrm>
                <a:off x="7412411" y="3260861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74" name="Csoportba foglalás 73"/>
            <p:cNvGrpSpPr/>
            <p:nvPr/>
          </p:nvGrpSpPr>
          <p:grpSpPr>
            <a:xfrm>
              <a:off x="2562658" y="4162194"/>
              <a:ext cx="258984" cy="443198"/>
              <a:chOff x="7380312" y="3355536"/>
              <a:chExt cx="258984" cy="443198"/>
            </a:xfrm>
          </p:grpSpPr>
          <p:sp>
            <p:nvSpPr>
              <p:cNvPr id="75" name="Ellipszis 74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Téglalap 75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77" name="Csoportba foglalás 76"/>
            <p:cNvGrpSpPr/>
            <p:nvPr/>
          </p:nvGrpSpPr>
          <p:grpSpPr>
            <a:xfrm>
              <a:off x="2233657" y="3569850"/>
              <a:ext cx="258984" cy="443198"/>
              <a:chOff x="7380312" y="3355536"/>
              <a:chExt cx="258984" cy="443198"/>
            </a:xfrm>
          </p:grpSpPr>
          <p:sp>
            <p:nvSpPr>
              <p:cNvPr id="78" name="Ellipszis 77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Téglalap 78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80" name="Csoportba foglalás 79"/>
            <p:cNvGrpSpPr/>
            <p:nvPr/>
          </p:nvGrpSpPr>
          <p:grpSpPr>
            <a:xfrm>
              <a:off x="4719931" y="4154419"/>
              <a:ext cx="258984" cy="443198"/>
              <a:chOff x="7380312" y="3355536"/>
              <a:chExt cx="258984" cy="443198"/>
            </a:xfrm>
          </p:grpSpPr>
          <p:sp>
            <p:nvSpPr>
              <p:cNvPr id="81" name="Ellipszis 80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Téglalap 81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83" name="Csoportba foglalás 82"/>
            <p:cNvGrpSpPr/>
            <p:nvPr/>
          </p:nvGrpSpPr>
          <p:grpSpPr>
            <a:xfrm>
              <a:off x="3024715" y="4157429"/>
              <a:ext cx="258984" cy="443198"/>
              <a:chOff x="7380312" y="3355536"/>
              <a:chExt cx="258984" cy="443198"/>
            </a:xfrm>
          </p:grpSpPr>
          <p:sp>
            <p:nvSpPr>
              <p:cNvPr id="84" name="Ellipszis 83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5" name="Téglalap 84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grpSp>
          <p:nvGrpSpPr>
            <p:cNvPr id="86" name="Csoportba foglalás 85"/>
            <p:cNvGrpSpPr/>
            <p:nvPr/>
          </p:nvGrpSpPr>
          <p:grpSpPr>
            <a:xfrm>
              <a:off x="5693464" y="3647359"/>
              <a:ext cx="258984" cy="443198"/>
              <a:chOff x="7380312" y="3355536"/>
              <a:chExt cx="258984" cy="443198"/>
            </a:xfrm>
          </p:grpSpPr>
          <p:sp>
            <p:nvSpPr>
              <p:cNvPr id="87" name="Ellipszis 86"/>
              <p:cNvSpPr/>
              <p:nvPr/>
            </p:nvSpPr>
            <p:spPr>
              <a:xfrm>
                <a:off x="7380312" y="3433045"/>
                <a:ext cx="214314" cy="214314"/>
              </a:xfrm>
              <a:prstGeom prst="ellipse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8" name="Téglalap 87"/>
              <p:cNvSpPr/>
              <p:nvPr/>
            </p:nvSpPr>
            <p:spPr>
              <a:xfrm>
                <a:off x="7384098" y="3355536"/>
                <a:ext cx="255198" cy="443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hu-HU" dirty="0"/>
                  <a:t>-</a:t>
                </a:r>
              </a:p>
            </p:txBody>
          </p:sp>
        </p:grpSp>
        <p:cxnSp>
          <p:nvCxnSpPr>
            <p:cNvPr id="91" name="Egyenes összekötő nyíllal 90"/>
            <p:cNvCxnSpPr/>
            <p:nvPr/>
          </p:nvCxnSpPr>
          <p:spPr>
            <a:xfrm>
              <a:off x="2339688" y="3792146"/>
              <a:ext cx="0" cy="29969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gyenes összekötő nyíllal 92"/>
            <p:cNvCxnSpPr/>
            <p:nvPr/>
          </p:nvCxnSpPr>
          <p:spPr>
            <a:xfrm>
              <a:off x="2361164" y="4288293"/>
              <a:ext cx="166148" cy="128301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gyenes összekötő nyíllal 96"/>
            <p:cNvCxnSpPr/>
            <p:nvPr/>
          </p:nvCxnSpPr>
          <p:spPr>
            <a:xfrm>
              <a:off x="2747516" y="4355842"/>
              <a:ext cx="288032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>
              <a:off x="3216093" y="4355842"/>
              <a:ext cx="288032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>
              <a:off x="4858027" y="4355842"/>
              <a:ext cx="288032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>
              <a:off x="5362451" y="4379370"/>
              <a:ext cx="288032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Egyenes összekötő nyíllal 101"/>
            <p:cNvCxnSpPr/>
            <p:nvPr/>
          </p:nvCxnSpPr>
          <p:spPr>
            <a:xfrm flipV="1">
              <a:off x="5808758" y="3971424"/>
              <a:ext cx="0" cy="273642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5808758" y="3518504"/>
              <a:ext cx="0" cy="273642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51520" y="688876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Legyen a töltéshordozókat </a:t>
            </a:r>
            <a:r>
              <a:rPr lang="hu-HU" sz="2000" dirty="0"/>
              <a:t>visszajuttató </a:t>
            </a:r>
            <a:r>
              <a:rPr lang="hu-HU" sz="2000" dirty="0" smtClean="0"/>
              <a:t>egység egy </a:t>
            </a:r>
            <a:r>
              <a:rPr lang="hu-HU" sz="2000" b="1" dirty="0" smtClean="0"/>
              <a:t>feszültségforrás</a:t>
            </a:r>
            <a:r>
              <a:rPr lang="hu-HU" sz="2000" dirty="0" smtClean="0"/>
              <a:t>, </a:t>
            </a:r>
            <a:r>
              <a:rPr lang="hu-HU" sz="2000" dirty="0"/>
              <a:t>a folyamat veszteségeit </a:t>
            </a:r>
            <a:r>
              <a:rPr lang="hu-HU" sz="2000" dirty="0" smtClean="0"/>
              <a:t>tekintsük egy sorosan kapcsolt ellenállásnak, ez a feszültségforrás </a:t>
            </a:r>
          </a:p>
          <a:p>
            <a:r>
              <a:rPr lang="hu-HU" sz="2000" b="1" dirty="0" smtClean="0"/>
              <a:t>belső ellenállása </a:t>
            </a:r>
            <a:r>
              <a:rPr lang="hu-HU" sz="2000" dirty="0" smtClean="0"/>
              <a:t>.  </a:t>
            </a:r>
            <a:endParaRPr lang="hu-HU" sz="2000" dirty="0"/>
          </a:p>
        </p:txBody>
      </p:sp>
      <p:sp>
        <p:nvSpPr>
          <p:cNvPr id="5" name="Téglalap 4"/>
          <p:cNvSpPr/>
          <p:nvPr/>
        </p:nvSpPr>
        <p:spPr>
          <a:xfrm>
            <a:off x="251520" y="1689135"/>
            <a:ext cx="82423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Az áramkör összes többi ellenállását, ami az összekötő huzalok illetve a fogyasztó ellenállása szintén egy </a:t>
            </a:r>
            <a:r>
              <a:rPr lang="hu-HU" sz="2000" dirty="0" smtClean="0"/>
              <a:t>ellenállásnak tekintjük, ez a </a:t>
            </a:r>
            <a:r>
              <a:rPr lang="hu-HU" sz="2000" b="1" dirty="0" smtClean="0"/>
              <a:t>külső ellenállás.</a:t>
            </a:r>
            <a:endParaRPr lang="hu-HU" sz="2000" b="1" dirty="0"/>
          </a:p>
        </p:txBody>
      </p:sp>
      <p:sp>
        <p:nvSpPr>
          <p:cNvPr id="6" name="Téglalap 5"/>
          <p:cNvSpPr/>
          <p:nvPr/>
        </p:nvSpPr>
        <p:spPr>
          <a:xfrm>
            <a:off x="221499" y="221669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Termodinamika II. főtétele: </a:t>
            </a:r>
            <a:r>
              <a:rPr lang="hu-HU" sz="2000" b="1" dirty="0"/>
              <a:t>energia átalakítás nem lehetséges 100 % hatásfokkal </a:t>
            </a: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681839" y="3315765"/>
            <a:ext cx="1034177" cy="60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</a:t>
            </a:r>
            <a:r>
              <a:rPr kumimoji="0" lang="hu-HU" altLang="ja-JP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külső</a:t>
            </a:r>
            <a:endParaRPr kumimoji="0" lang="hu-H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3" name="Csoportba foglalás 42"/>
          <p:cNvGrpSpPr/>
          <p:nvPr/>
        </p:nvGrpSpPr>
        <p:grpSpPr>
          <a:xfrm>
            <a:off x="415151" y="2607193"/>
            <a:ext cx="3903610" cy="3392367"/>
            <a:chOff x="415151" y="2607193"/>
            <a:chExt cx="3903610" cy="3392367"/>
          </a:xfrm>
        </p:grpSpPr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1701033" y="2694981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3036162" y="4074501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1471216" y="3898926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2215386" y="3409823"/>
              <a:ext cx="787945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U</a:t>
              </a:r>
              <a:r>
                <a:rPr kumimoji="0" lang="hu-HU" altLang="ja-JP" sz="16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k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 rot="16200000">
              <a:off x="1057021" y="3875098"/>
              <a:ext cx="38626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rot="16200000">
              <a:off x="1057021" y="2831679"/>
              <a:ext cx="38626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 rot="5400000" flipH="1">
              <a:off x="3185162" y="4317799"/>
              <a:ext cx="8565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rot="5400000" flipH="1">
              <a:off x="3367496" y="2913196"/>
              <a:ext cx="53675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1252342" y="2638546"/>
              <a:ext cx="2380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 rot="16200000">
              <a:off x="839956" y="3131824"/>
              <a:ext cx="838999" cy="24623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1121018" y="4087043"/>
              <a:ext cx="29547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1170265" y="4162289"/>
              <a:ext cx="1641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252342" y="4162289"/>
              <a:ext cx="0" cy="5831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1257814" y="4751721"/>
              <a:ext cx="234741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 rot="16200000">
              <a:off x="3203790" y="3432811"/>
              <a:ext cx="838999" cy="24623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Oval 17"/>
            <p:cNvSpPr>
              <a:spLocks noChangeArrowheads="1"/>
            </p:cNvSpPr>
            <p:nvPr/>
          </p:nvSpPr>
          <p:spPr bwMode="auto">
            <a:xfrm>
              <a:off x="2664077" y="2607193"/>
              <a:ext cx="74417" cy="852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Oval 16"/>
            <p:cNvSpPr>
              <a:spLocks noChangeArrowheads="1"/>
            </p:cNvSpPr>
            <p:nvPr/>
          </p:nvSpPr>
          <p:spPr bwMode="auto">
            <a:xfrm>
              <a:off x="2653133" y="4701556"/>
              <a:ext cx="74417" cy="852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907616" y="3867573"/>
              <a:ext cx="0" cy="545538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7" name="Line 14"/>
            <p:cNvSpPr>
              <a:spLocks noChangeShapeType="1"/>
            </p:cNvSpPr>
            <p:nvPr/>
          </p:nvSpPr>
          <p:spPr bwMode="auto">
            <a:xfrm>
              <a:off x="2691436" y="2964614"/>
              <a:ext cx="0" cy="1472325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940448" y="3679457"/>
              <a:ext cx="459634" cy="846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+</a:t>
              </a:r>
              <a:endPara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-</a:t>
              </a:r>
              <a:endPara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1151660" y="5096601"/>
              <a:ext cx="1428150" cy="90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feszültség</a:t>
              </a:r>
              <a:r>
                <a:rPr kumimoji="0" lang="hu-HU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 </a:t>
              </a: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forrás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486285" y="2714420"/>
              <a:ext cx="984931" cy="620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R</a:t>
              </a:r>
              <a:r>
                <a:rPr kumimoji="0" lang="hu-HU" altLang="ja-JP" sz="16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belső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15151" y="3891401"/>
              <a:ext cx="673036" cy="545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U</a:t>
              </a:r>
              <a:r>
                <a:rPr kumimoji="0" lang="hu-HU" altLang="ja-JP" sz="16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0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8"/>
            <p:cNvSpPr>
              <a:spLocks noChangeShapeType="1"/>
            </p:cNvSpPr>
            <p:nvPr/>
          </p:nvSpPr>
          <p:spPr bwMode="auto">
            <a:xfrm>
              <a:off x="2696908" y="4801885"/>
              <a:ext cx="0" cy="6772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H="1">
              <a:off x="989694" y="5109142"/>
              <a:ext cx="15758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2861063" y="5095347"/>
              <a:ext cx="11819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2890611" y="5100363"/>
              <a:ext cx="1428150" cy="677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terhelés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4"/>
            <p:cNvSpPr>
              <a:spLocks noChangeShapeType="1"/>
            </p:cNvSpPr>
            <p:nvPr/>
          </p:nvSpPr>
          <p:spPr bwMode="auto">
            <a:xfrm>
              <a:off x="1679146" y="2770227"/>
              <a:ext cx="59095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8" name="Line 3"/>
            <p:cNvSpPr>
              <a:spLocks noChangeShapeType="1"/>
            </p:cNvSpPr>
            <p:nvPr/>
          </p:nvSpPr>
          <p:spPr bwMode="auto">
            <a:xfrm flipH="1">
              <a:off x="2861063" y="4576145"/>
              <a:ext cx="59095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9" name="Line 2"/>
            <p:cNvSpPr>
              <a:spLocks noChangeShapeType="1"/>
            </p:cNvSpPr>
            <p:nvPr/>
          </p:nvSpPr>
          <p:spPr bwMode="auto">
            <a:xfrm flipV="1">
              <a:off x="1482160" y="3898926"/>
              <a:ext cx="0" cy="451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40" name="Rectangle 4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4716016" y="2732761"/>
            <a:ext cx="46568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 </a:t>
            </a:r>
            <a:r>
              <a:rPr lang="hu-HU" sz="2000" dirty="0" smtClean="0"/>
              <a:t>A </a:t>
            </a:r>
            <a:r>
              <a:rPr lang="hu-HU" sz="2000" dirty="0"/>
              <a:t>feszültségforráson kívül az áram a </a:t>
            </a:r>
            <a:endParaRPr lang="hu-HU" sz="2000" dirty="0" smtClean="0"/>
          </a:p>
          <a:p>
            <a:r>
              <a:rPr lang="hu-HU" sz="2000" dirty="0" smtClean="0"/>
              <a:t>pozitív </a:t>
            </a:r>
            <a:r>
              <a:rPr lang="hu-HU" sz="2000" dirty="0"/>
              <a:t>pólustól folyik a negatív felé</a:t>
            </a:r>
            <a:r>
              <a:rPr lang="hu-HU" sz="2000" dirty="0" smtClean="0"/>
              <a:t>, </a:t>
            </a:r>
            <a:r>
              <a:rPr lang="hu-HU" sz="2000" dirty="0"/>
              <a:t>a </a:t>
            </a:r>
            <a:r>
              <a:rPr lang="hu-HU" sz="2000" dirty="0" smtClean="0"/>
              <a:t>feszültségforrásban </a:t>
            </a:r>
            <a:r>
              <a:rPr lang="hu-HU" sz="2000" dirty="0"/>
              <a:t>fordítva. A feszültségforrás és a fogyasztó (külső ellenállás) </a:t>
            </a:r>
            <a:r>
              <a:rPr lang="hu-HU" sz="2000" dirty="0" smtClean="0"/>
              <a:t>feszültségnyila egymással ellenkező irányú.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207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1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67544" y="265212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Az U</a:t>
            </a:r>
            <a:r>
              <a:rPr lang="hu-HU" sz="2000" baseline="-25000" dirty="0"/>
              <a:t>0</a:t>
            </a:r>
            <a:r>
              <a:rPr lang="hu-HU" sz="2000" dirty="0"/>
              <a:t> az ideálisnak gondolt feszültségforrás feszültsége az ún</a:t>
            </a:r>
            <a:r>
              <a:rPr lang="hu-HU" sz="2000" b="1" dirty="0"/>
              <a:t>. </a:t>
            </a:r>
            <a:r>
              <a:rPr lang="hu-HU" sz="2000" b="1" dirty="0" err="1" smtClean="0"/>
              <a:t>üresjárási</a:t>
            </a:r>
            <a:r>
              <a:rPr lang="hu-HU" sz="2000" b="1" dirty="0" smtClean="0"/>
              <a:t> </a:t>
            </a:r>
            <a:r>
              <a:rPr lang="hu-HU" sz="2000" b="1" dirty="0"/>
              <a:t>feszültség</a:t>
            </a:r>
            <a:r>
              <a:rPr lang="hu-HU" sz="2000" dirty="0"/>
              <a:t>, vagy </a:t>
            </a:r>
            <a:r>
              <a:rPr lang="hu-HU" sz="2000" b="1" dirty="0"/>
              <a:t>elektromotoros erő</a:t>
            </a:r>
            <a:r>
              <a:rPr lang="hu-HU" sz="2000" dirty="0"/>
              <a:t>.</a:t>
            </a:r>
          </a:p>
        </p:txBody>
      </p:sp>
      <p:sp>
        <p:nvSpPr>
          <p:cNvPr id="5" name="Téglalap 4"/>
          <p:cNvSpPr/>
          <p:nvPr/>
        </p:nvSpPr>
        <p:spPr>
          <a:xfrm>
            <a:off x="497023" y="1145277"/>
            <a:ext cx="33049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Kirchhoff II. törvénye </a:t>
            </a:r>
            <a:r>
              <a:rPr lang="hu-HU" sz="2000" dirty="0" smtClean="0"/>
              <a:t>alapján: </a:t>
            </a:r>
            <a:endParaRPr lang="hu-HU" sz="20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608985"/>
              </p:ext>
            </p:extLst>
          </p:nvPr>
        </p:nvGraphicFramePr>
        <p:xfrm>
          <a:off x="3663749" y="1705372"/>
          <a:ext cx="2167542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3" imgW="1117600" imgH="228600" progId="Equation.3">
                  <p:embed/>
                </p:oleObj>
              </mc:Choice>
              <mc:Fallback>
                <p:oleObj name="Equation" r:id="rId3" imgW="1117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749" y="1705372"/>
                        <a:ext cx="2167542" cy="4446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2149630" y="2569468"/>
            <a:ext cx="8451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ebből: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68082"/>
              </p:ext>
            </p:extLst>
          </p:nvPr>
        </p:nvGraphicFramePr>
        <p:xfrm>
          <a:off x="3824211" y="2428735"/>
          <a:ext cx="1495578" cy="8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5" imgW="787400" imgH="431800" progId="Equation.3">
                  <p:embed/>
                </p:oleObj>
              </mc:Choice>
              <mc:Fallback>
                <p:oleObj name="Equation" r:id="rId5" imgW="7874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11" y="2428735"/>
                        <a:ext cx="1495578" cy="8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2149630" y="3680578"/>
            <a:ext cx="6192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/>
              <a:t>Ohm </a:t>
            </a:r>
            <a:r>
              <a:rPr lang="hu-HU" sz="2000" b="1" dirty="0"/>
              <a:t>törvénye teljes áramkörre</a:t>
            </a:r>
            <a:r>
              <a:rPr lang="hu-HU" sz="2000" dirty="0"/>
              <a:t>.</a:t>
            </a:r>
          </a:p>
        </p:txBody>
      </p:sp>
      <p:sp>
        <p:nvSpPr>
          <p:cNvPr id="12" name="Téglalap 11"/>
          <p:cNvSpPr/>
          <p:nvPr/>
        </p:nvSpPr>
        <p:spPr>
          <a:xfrm>
            <a:off x="251520" y="3664977"/>
            <a:ext cx="1986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Ez az egyenlet az </a:t>
            </a:r>
          </a:p>
        </p:txBody>
      </p:sp>
      <p:sp>
        <p:nvSpPr>
          <p:cNvPr id="13" name="Téglalap 12"/>
          <p:cNvSpPr/>
          <p:nvPr/>
        </p:nvSpPr>
        <p:spPr>
          <a:xfrm>
            <a:off x="379788" y="4297660"/>
            <a:ext cx="83844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Szavakban: </a:t>
            </a:r>
            <a:r>
              <a:rPr lang="hu-HU" sz="2000" b="1" dirty="0"/>
              <a:t>egy feszültség forrást, belső és külső ellenállást tartalmazó zárt áramkörben folyó </a:t>
            </a:r>
            <a:r>
              <a:rPr lang="hu-HU" sz="2000" b="1" dirty="0" smtClean="0"/>
              <a:t>áram </a:t>
            </a:r>
            <a:r>
              <a:rPr lang="hu-HU" sz="2000" b="1" dirty="0"/>
              <a:t>erőssége </a:t>
            </a:r>
            <a:r>
              <a:rPr lang="hu-HU" sz="2000" b="1" dirty="0" smtClean="0"/>
              <a:t>az </a:t>
            </a:r>
            <a:r>
              <a:rPr lang="hu-HU" sz="2000" b="1" dirty="0" err="1" smtClean="0"/>
              <a:t>üresjárási</a:t>
            </a:r>
            <a:r>
              <a:rPr lang="hu-HU" sz="2000" b="1" dirty="0" smtClean="0"/>
              <a:t> feszültség </a:t>
            </a:r>
            <a:r>
              <a:rPr lang="hu-HU" sz="2000" b="1" dirty="0"/>
              <a:t>és a belső és külső ellenállások összegének a hányadosa.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0682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39552" y="265212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</a:t>
            </a:r>
            <a:r>
              <a:rPr lang="hu-HU" b="1" dirty="0"/>
              <a:t>kapocsfeszültség</a:t>
            </a:r>
            <a:r>
              <a:rPr lang="hu-HU" dirty="0"/>
              <a:t> (ami </a:t>
            </a:r>
            <a:r>
              <a:rPr lang="hu-HU" dirty="0" smtClean="0"/>
              <a:t>a két kis körrel jelölt </a:t>
            </a:r>
            <a:r>
              <a:rPr lang="hu-HU" dirty="0"/>
              <a:t>kapcsokon mérhető):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263581" y="1139257"/>
            <a:ext cx="3903610" cy="3392367"/>
            <a:chOff x="415151" y="2607193"/>
            <a:chExt cx="3903610" cy="3392367"/>
          </a:xfrm>
        </p:grpSpPr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1701033" y="2694981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31"/>
            <p:cNvSpPr txBox="1">
              <a:spLocks noChangeArrowheads="1"/>
            </p:cNvSpPr>
            <p:nvPr/>
          </p:nvSpPr>
          <p:spPr bwMode="auto">
            <a:xfrm>
              <a:off x="3036162" y="4074501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30"/>
            <p:cNvSpPr txBox="1">
              <a:spLocks noChangeArrowheads="1"/>
            </p:cNvSpPr>
            <p:nvPr/>
          </p:nvSpPr>
          <p:spPr bwMode="auto">
            <a:xfrm>
              <a:off x="1471216" y="3898926"/>
              <a:ext cx="393972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I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9"/>
            <p:cNvSpPr txBox="1">
              <a:spLocks noChangeArrowheads="1"/>
            </p:cNvSpPr>
            <p:nvPr/>
          </p:nvSpPr>
          <p:spPr bwMode="auto">
            <a:xfrm>
              <a:off x="2215386" y="3409823"/>
              <a:ext cx="787945" cy="677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U</a:t>
              </a:r>
              <a:r>
                <a:rPr kumimoji="0" lang="hu-HU" altLang="ja-JP" sz="16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k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28"/>
            <p:cNvSpPr>
              <a:spLocks noChangeShapeType="1"/>
            </p:cNvSpPr>
            <p:nvPr/>
          </p:nvSpPr>
          <p:spPr bwMode="auto">
            <a:xfrm rot="16200000">
              <a:off x="1057021" y="3875098"/>
              <a:ext cx="38626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rot="16200000">
              <a:off x="1057021" y="2831679"/>
              <a:ext cx="38626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 rot="5400000" flipH="1">
              <a:off x="3185162" y="4317799"/>
              <a:ext cx="8565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Line 25"/>
            <p:cNvSpPr>
              <a:spLocks noChangeShapeType="1"/>
            </p:cNvSpPr>
            <p:nvPr/>
          </p:nvSpPr>
          <p:spPr bwMode="auto">
            <a:xfrm rot="5400000" flipH="1">
              <a:off x="3367496" y="2913196"/>
              <a:ext cx="53675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>
              <a:off x="1252342" y="2638546"/>
              <a:ext cx="23802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 rot="16200000">
              <a:off x="839956" y="3131824"/>
              <a:ext cx="838999" cy="24623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1121018" y="4087043"/>
              <a:ext cx="29547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V="1">
              <a:off x="1170265" y="4162289"/>
              <a:ext cx="1641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252342" y="4162289"/>
              <a:ext cx="0" cy="5831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257814" y="4751721"/>
              <a:ext cx="234741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 rot="16200000">
              <a:off x="3203790" y="3432811"/>
              <a:ext cx="838999" cy="24623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664077" y="2607193"/>
              <a:ext cx="74417" cy="852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auto">
            <a:xfrm>
              <a:off x="2653133" y="4701556"/>
              <a:ext cx="74417" cy="852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907616" y="3867573"/>
              <a:ext cx="0" cy="545538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2691436" y="2964614"/>
              <a:ext cx="0" cy="1472325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940448" y="3679457"/>
              <a:ext cx="459634" cy="846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+</a:t>
              </a:r>
              <a:endPara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-</a:t>
              </a:r>
              <a:endParaRPr kumimoji="0" lang="hu-HU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151660" y="5096601"/>
              <a:ext cx="1428150" cy="90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feszültség</a:t>
              </a:r>
              <a:r>
                <a:rPr kumimoji="0" lang="hu-HU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 </a:t>
              </a: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forrás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1"/>
            <p:cNvSpPr txBox="1">
              <a:spLocks noChangeArrowheads="1"/>
            </p:cNvSpPr>
            <p:nvPr/>
          </p:nvSpPr>
          <p:spPr bwMode="auto">
            <a:xfrm>
              <a:off x="486285" y="2714420"/>
              <a:ext cx="984931" cy="620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R</a:t>
              </a:r>
              <a:r>
                <a:rPr kumimoji="0" lang="hu-HU" altLang="ja-JP" sz="16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belső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415151" y="3891401"/>
              <a:ext cx="673036" cy="545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U</a:t>
              </a:r>
              <a:r>
                <a:rPr kumimoji="0" lang="hu-HU" altLang="ja-JP" sz="16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0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2696908" y="4801885"/>
              <a:ext cx="0" cy="6772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 flipH="1">
              <a:off x="989694" y="5109142"/>
              <a:ext cx="15758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2861063" y="5095347"/>
              <a:ext cx="11819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2890611" y="5100363"/>
              <a:ext cx="1428150" cy="677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terhelés</a:t>
              </a:r>
              <a:endParaRPr kumimoji="0" lang="hu-HU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1679146" y="2770227"/>
              <a:ext cx="59095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4" name="Line 3"/>
            <p:cNvSpPr>
              <a:spLocks noChangeShapeType="1"/>
            </p:cNvSpPr>
            <p:nvPr/>
          </p:nvSpPr>
          <p:spPr bwMode="auto">
            <a:xfrm flipH="1">
              <a:off x="2861063" y="4576145"/>
              <a:ext cx="590959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5" name="Line 2"/>
            <p:cNvSpPr>
              <a:spLocks noChangeShapeType="1"/>
            </p:cNvSpPr>
            <p:nvPr/>
          </p:nvSpPr>
          <p:spPr bwMode="auto">
            <a:xfrm flipV="1">
              <a:off x="1482160" y="3898926"/>
              <a:ext cx="0" cy="451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3617486" y="1768208"/>
            <a:ext cx="1034177" cy="60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</a:t>
            </a:r>
            <a:r>
              <a:rPr kumimoji="0" lang="hu-HU" altLang="ja-JP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külső</a:t>
            </a:r>
            <a:endParaRPr kumimoji="0" lang="hu-H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117940"/>
              </p:ext>
            </p:extLst>
          </p:nvPr>
        </p:nvGraphicFramePr>
        <p:xfrm>
          <a:off x="5364088" y="841276"/>
          <a:ext cx="2311743" cy="749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3" imgW="1651000" imgH="431800" progId="Equation.3">
                  <p:embed/>
                </p:oleObj>
              </mc:Choice>
              <mc:Fallback>
                <p:oleObj name="Equation" r:id="rId3" imgW="16510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841276"/>
                        <a:ext cx="2311743" cy="7499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églalap 38"/>
          <p:cNvSpPr/>
          <p:nvPr/>
        </p:nvSpPr>
        <p:spPr>
          <a:xfrm>
            <a:off x="4283969" y="1787004"/>
            <a:ext cx="48891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Ha a kapcsokra nem kapcsolunk ellenállást, </a:t>
            </a:r>
            <a:r>
              <a:rPr lang="hu-HU" sz="2000" dirty="0" smtClean="0"/>
              <a:t>hogy </a:t>
            </a:r>
            <a:r>
              <a:rPr lang="hu-HU" sz="2000" dirty="0" err="1"/>
              <a:t>üresjárásról</a:t>
            </a:r>
            <a:r>
              <a:rPr lang="hu-HU" sz="2000" dirty="0"/>
              <a:t> van szó. </a:t>
            </a:r>
            <a:endParaRPr lang="hu-HU" sz="2000" dirty="0" smtClean="0"/>
          </a:p>
        </p:txBody>
      </p:sp>
      <p:sp>
        <p:nvSpPr>
          <p:cNvPr id="40" name="Téglalap 39"/>
          <p:cNvSpPr/>
          <p:nvPr/>
        </p:nvSpPr>
        <p:spPr>
          <a:xfrm>
            <a:off x="4311554" y="349838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/>
              <a:t>Ha </a:t>
            </a:r>
            <a:r>
              <a:rPr lang="hu-HU" sz="2000" dirty="0" smtClean="0"/>
              <a:t>             , </a:t>
            </a:r>
            <a:r>
              <a:rPr lang="hu-HU" sz="2000" dirty="0"/>
              <a:t>akkor azt mondjuk, hogy </a:t>
            </a:r>
            <a:r>
              <a:rPr lang="hu-HU" sz="2000" dirty="0" err="1"/>
              <a:t>rövidrezártuk</a:t>
            </a:r>
            <a:r>
              <a:rPr lang="hu-HU" sz="2000" dirty="0"/>
              <a:t> a feszültségforrást. Ezt az általában nem viseli el, legalábbis nem hosszú ideig. A </a:t>
            </a:r>
            <a:r>
              <a:rPr lang="hu-HU" sz="2000" b="1" dirty="0"/>
              <a:t>rövidzárási áram</a:t>
            </a:r>
            <a:r>
              <a:rPr lang="hu-HU" sz="2000" dirty="0"/>
              <a:t>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2" name="Objektum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349615"/>
              </p:ext>
            </p:extLst>
          </p:nvPr>
        </p:nvGraphicFramePr>
        <p:xfrm>
          <a:off x="6603235" y="4801716"/>
          <a:ext cx="851655" cy="723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5" imgW="508000" imgH="431800" progId="Equation.3">
                  <p:embed/>
                </p:oleObj>
              </mc:Choice>
              <mc:Fallback>
                <p:oleObj name="Equation" r:id="rId5" imgW="508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3235" y="4801716"/>
                        <a:ext cx="851655" cy="723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églalap 42"/>
          <p:cNvSpPr/>
          <p:nvPr/>
        </p:nvSpPr>
        <p:spPr>
          <a:xfrm>
            <a:off x="4311554" y="2478101"/>
            <a:ext cx="4832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Ekkor a kapcsokon megjelenő </a:t>
            </a:r>
            <a:r>
              <a:rPr lang="hu-HU" sz="2000" dirty="0" smtClean="0"/>
              <a:t>feszültség:</a:t>
            </a:r>
            <a:r>
              <a:rPr lang="hu-HU" sz="2000" dirty="0"/>
              <a:t> U</a:t>
            </a:r>
            <a:r>
              <a:rPr lang="hu-HU" sz="2000" baseline="-25000" dirty="0"/>
              <a:t>0</a:t>
            </a:r>
            <a:r>
              <a:rPr lang="hu-HU" sz="2000" dirty="0" smtClean="0"/>
              <a:t> mert </a:t>
            </a:r>
            <a:r>
              <a:rPr lang="hu-HU" sz="2000" dirty="0"/>
              <a:t>nem folyik áram, és így a belső ellenálláson eső feszültség zérus.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5" name="Objektum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85683"/>
              </p:ext>
            </p:extLst>
          </p:nvPr>
        </p:nvGraphicFramePr>
        <p:xfrm>
          <a:off x="4816488" y="3552936"/>
          <a:ext cx="726478" cy="348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7" imgW="457002" imgH="215806" progId="Equation.3">
                  <p:embed/>
                </p:oleObj>
              </mc:Choice>
              <mc:Fallback>
                <p:oleObj name="Equation" r:id="rId7" imgW="457002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88" y="3552936"/>
                        <a:ext cx="726478" cy="348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162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43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696</Words>
  <Application>Microsoft Office PowerPoint</Application>
  <PresentationFormat>Diavetítés a képernyőre (16:10 oldalarány)</PresentationFormat>
  <Paragraphs>99</Paragraphs>
  <Slides>11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8" baseType="lpstr">
      <vt:lpstr>MS Mincho</vt:lpstr>
      <vt:lpstr>ＭＳ Ｐゴシック</vt:lpstr>
      <vt:lpstr>Arial</vt:lpstr>
      <vt:lpstr>Calibri</vt:lpstr>
      <vt:lpstr>Times New Roman</vt:lpstr>
      <vt:lpstr>Office-téma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Előadó Tantermek</cp:lastModifiedBy>
  <cp:revision>24</cp:revision>
  <dcterms:created xsi:type="dcterms:W3CDTF">2012-10-18T20:31:10Z</dcterms:created>
  <dcterms:modified xsi:type="dcterms:W3CDTF">2015-03-21T15:11:38Z</dcterms:modified>
</cp:coreProperties>
</file>