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75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B27F2-EA42-4639-B8EE-2AFCF57B7346}" type="datetimeFigureOut">
              <a:rPr lang="hu-HU" smtClean="0"/>
              <a:pPr/>
              <a:t>2012.10.25.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B93D-E9FA-4EFC-8DF9-9C986EEA31C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hu/imgres?q=m%C3%A1gnes&amp;num=10&amp;hl=hu&amp;biw=1280&amp;bih=929&amp;tbm=isch&amp;tbnid=vBaBimM-fIgjKM:&amp;imgrefurl=http://veszbejarat.org/kepek/magnes/&amp;docid=-Bh20beQ9sHOmM&amp;imgurl=http://veszbejarat.org/wp-content/uploads//magnet.jpg&amp;w=600&amp;h=525&amp;ei=fU2EUL2RI4bRsgaPwoDoDg&amp;zoom=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u/imgres?q=Th%C3%A1l%C3%A9sz&amp;num=10&amp;hl=hu&amp;biw=1280&amp;bih=929&amp;tbm=isch&amp;tbnid=Fo2Cr1m3IPjsbM:&amp;imgrefurl=http://sulivilag.hu/tag/gombos-barbara_2/kepek/matematikusok-9/kep/31463&amp;docid=1-puBiYysMguFM&amp;imgurl=http://sulivilag.hu/uploads/member/3490/gallery/normal/e806ce09f3b47192b8b65be44b90933c99d8ede6.jpg&amp;w=171&amp;h=294&amp;ei=_1qEUL-HLM_4sgbV2oHoAw&amp;zoom=1" TargetMode="External"/><Relationship Id="rId2" Type="http://schemas.openxmlformats.org/officeDocument/2006/relationships/hyperlink" Target="http://www.google.hu/imgres?q=m%C3%A1gnes&amp;um=1&amp;hl=hu&amp;sa=N&amp;biw=1280&amp;bih=929&amp;tbm=isch&amp;tbnid=nRGTNJrEGkyPrM:&amp;imgrefurl=http://www.vital.hu/magnes_rak_rakgyogyitas_daganatterapia_vas-oxid&amp;docid=QCvOw13JnjtMGM&amp;imgurl=http://www.vital.hu/files/images/rakgyogyitas_magnes.jpg&amp;w=200&amp;h=111&amp;ei=D0-EUPH-OoXQsgbbwYCQBg&amp;zoom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www.google.hu/imgres?q=Th%C3%A1l%C3%A9sz&amp;num=10&amp;hl=hu&amp;biw=1280&amp;bih=929&amp;tbm=isch&amp;tbnid=_GOsdgBNlnnHIM:&amp;imgrefurl=http://www.tantralap.hu/a-kaldeusok-tudomanya&amp;docid=x0hAzwxWSEPCkM&amp;imgurl=http://www.tantralap.hu/files/u4/thalesz.jpg&amp;w=411&amp;h=500&amp;ei=_1qEUL-HLM_4sgbV2oHoAw&amp;zoom=1" TargetMode="External"/><Relationship Id="rId4" Type="http://schemas.openxmlformats.org/officeDocument/2006/relationships/hyperlink" Target="http://www.google.hu/imgres?q=Th%C3%A1l%C3%A9sz&amp;num=10&amp;hl=hu&amp;biw=1280&amp;bih=929&amp;tbm=isch&amp;tbnid=-KtkAyZc5lZdoM:&amp;imgrefurl=http://www.crnl.hu/matt/mattort/thales.html&amp;docid=sIhzjybxdcSRMM&amp;imgurl=http://www.crnl.hu/!old/tan/matek/mattort/thalesz.jpg&amp;w=336&amp;h=525&amp;ei=_1qEUL-HLM_4sgbV2oHoAw&amp;zoom=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2910" y="571484"/>
            <a:ext cx="78581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Mágnességtan, indukció</a:t>
            </a:r>
            <a:endParaRPr kumimoji="0" lang="hu-HU" altLang="ja-JP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267" name="Picture 3" descr="http://t1.gstatic.com/images?q=tbn:ANd9GcTsnlmKCK0CVR4_NVNKRzJW_jDw_4aLI6ySII8GDeIvd2AzLf9yAHqq1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2285996"/>
            <a:ext cx="3786214" cy="2907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ata:image/jpeg;base64,/9j/4AAQSkZJRgABAQAAAQABAAD/2wCEAAkGBhQRERQPEhIQFRUQEBAUFBQQDw8QFRAQFBAWFRQUFRQXHCYeFxkjHRUUHy8gJCcpLCwsFR49NTAqNSYrLCkBCQoKDgwOGA8PGikkHyQ1KSwwKSwsLCwsLCktKSopLCwpLCwsKSwpKS0sLCkpLCktLCksKTYsKSksKSkpLCkpLP/AABEIAFgAoAMBIgACEQEDEQH/xAAcAAABBAMBAAAAAAAAAAAAAAAAAQMEBwIFBgj/xAA6EAACAQIDBQUECQMFAAAAAAAAAQIDEQQFIQYSMUFRB2FxkbEiMoGhExQjJFKSosHRYoKyFRY0QnL/xAAaAQACAwEBAAAAAAAAAAAAAAAABQEEBgMC/8QAJhEAAgIBBAEDBQEAAAAAAAAAAAECAwQREiExBSMyURQiQWFxE//aAAwDAQACEQMRAD8AvEAAAAAAAAAAAAS5DzTN6WGg6laahFdeLfRLmyuM67Wakm44aEYR5TqLek+/d4L5nWuqVntOc7Yw7LTuNTxcFxnBeMoooLHbUYms/tK9V92+4ryVka51b8X56lpYUvyys8ta8I9GxxsHwnB+EosdUrlEZXP2F8fU2+GzarT1hUmv7nby4CWeSoTcWujUVeIlbXGcZdlw3Ar/AC3b6pGyqxU11j7Mv4Z2WWZ1SxEd6nK/VPSS8UdoWxn0L8jCux/euPkngImKdSoAABAAYsyEZACgAHoAAAAANdnucwwtGVepwitFzlLlFd7Niyq+2LM3v0cOnoouo11k3ZfL1OtNf+k1E5XT2Qcjjc+2hq4yq6tV9d2K92EeiRq94b3hjGVGo6cx40q48Cha2SMMTmajote81080m37z+FkOYPJa2If2cdL+89F58zocF2X1Je/Vt/5g382UJ5PPZfhjojZPnM1Fa38TpcHj1Pjo+/g/jyDD9l04pbtbh+KH8MSrstiMPrKO9Ff9oar480Zy+tuTkbrAzK9ka2yY2PYTHTpSVSnJxkuno+4Ypawv+H0MblPlDhpTWj5Ra2zmfrE076KcdJR7+q7mbhSKk2bzJ0cRCV9JNQl3qTt6lpU6o1os3xMX5DF+nt0XTJVxRuMjK53FwtxGFxGAGYABIAAAAAUh2r197HtfgpwX7l3MoDtEr72YVn0lbyRewV6mpSzXpWc9cl5Xlv1ipGD4cZcrxXL0RAudNsLSvVm+kF/kMMritlHF5sR2eUZNFJJJJLgktLHS4XLEuQ1ldHQ3dKAgHZHhgl0M/qq4NEyMQcSGe4s4PafIY0b1IJKM09Fykunczkmyy9sY/d34/sysmxZkR0kbHxdkrKdZPoyU7WfRp+TLZwte6v1KjfAs3Ka16cH1hB/pR1xH2ih5uPsZv4SHUyJSkSYsvmaHAMbi3ABwAAkAAAYAYtnm7a/FKWMryb41Zep6MxE7Rk+kW/JHm3FzUq9WTUfeqS9v3eLWmvEY4PDbKGbykjX0572i105XenM7Ls9jedR9Iw9X/ByuW1vbuqlnuytJR917rtfu5fE7Ds5jpVffTXyZZzH6TK2JFKwszLeBt6ZqsvWhtqQlHA6gaFQMglGi2uhfDS8V6FVuetrq/S+pbG1Eb4efwKnwytUnKyulHR809Gn3C3KX3I1fh5ei/wChvciw9nKl6FJ/0R+WhXigvpG1wcHx4x14M7nZOpfDw7nJeHtMMbiRHmFuqi/2dXQZKgyFh2TIsZGVY6mKYoyAgdAAJABGKIwAhZxU3aFWXSlUf6WeZ69Vpvjq2+HE9OZhS3qVSK4ypzS8XFo81Zlh5QqSjKMotSekotcy/iWbdSlk179CE6vj5Fg9m8Pspy6zj8kV/d9H5Mszs4wU/oHJxklKo7Npq6SSv6nTKt3Q0PGNVslqd9gOBtKZCwlCyJ9OArGA4gYqQjQEmq2jX3efgvUqGdZJvVa8fMuDaJP6tVsuEGyjsRU9p+LKGTHWSNL4mxRrlr8mwWKS5rhx7jsNial6Mun0rt5Irh1Cyti6X3Wn/VvS85M848NJanvylylVtOuw7JsGQsPEmwGJl2OoyMYmQEDwABIAAAACNEXEYGMtXFPxQABBF/0mH4Y/lQ/DBpchQDUkdjRM1EAIAyEsAABi430NJi9lMNNtuhSu+f0cQAhpM9qTj0yH/srC3/49L8ht6GXRilGMUklZJJKyAAUUiZTk+2SI0R2MQAk5mSQoAA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0" name="AutoShape 4" descr="data:image/jpeg;base64,/9j/4AAQSkZJRgABAQAAAQABAAD/2wCEAAkGBhQRERQPEhIQFRUQEBAUFBQQDw8QFRAQFBAWFRQUFRQXHCYeFxkjHRUUHy8gJCcpLCwsFR49NTAqNSYrLCkBCQoKDgwOGA8PGikkHyQ1KSwwKSwsLCwsLCktKSopLCwpLCwsKSwpKS0sLCkpLCktLCksKTYsKSksKSkpLCkpLP/AABEIAFgAoAMBIgACEQEDEQH/xAAcAAABBAMBAAAAAAAAAAAAAAAAAQMEBwIFBgj/xAA6EAACAQIDBQUECQMFAAAAAAAAAQIDEQQFIQYSMUFRB2FxkbEiMoGhExQjJFKSosHRYoKyFRY0QnL/xAAaAQACAwEBAAAAAAAAAAAAAAAABQEEBgMC/8QAJhEAAgIBBAEDBQEAAAAAAAAAAAECAwQREiExBSMyURQiQWFxE//aAAwDAQACEQMRAD8AvEAAAAAAAAAAAAS5DzTN6WGg6laahFdeLfRLmyuM67Wakm44aEYR5TqLek+/d4L5nWuqVntOc7Yw7LTuNTxcFxnBeMoooLHbUYms/tK9V92+4ryVka51b8X56lpYUvyys8ta8I9GxxsHwnB+EosdUrlEZXP2F8fU2+GzarT1hUmv7nby4CWeSoTcWujUVeIlbXGcZdlw3Ar/AC3b6pGyqxU11j7Mv4Z2WWZ1SxEd6nK/VPSS8UdoWxn0L8jCux/euPkngImKdSoAABAAYsyEZACgAHoAAAAANdnucwwtGVepwitFzlLlFd7Niyq+2LM3v0cOnoouo11k3ZfL1OtNf+k1E5XT2Qcjjc+2hq4yq6tV9d2K92EeiRq94b3hjGVGo6cx40q48Cha2SMMTmajote81080m37z+FkOYPJa2If2cdL+89F58zocF2X1Je/Vt/5g382UJ5PPZfhjojZPnM1Fa38TpcHj1Pjo+/g/jyDD9l04pbtbh+KH8MSrstiMPrKO9Ff9oar480Zy+tuTkbrAzK9ka2yY2PYTHTpSVSnJxkuno+4Ypawv+H0MblPlDhpTWj5Ra2zmfrE076KcdJR7+q7mbhSKk2bzJ0cRCV9JNQl3qTt6lpU6o1os3xMX5DF+nt0XTJVxRuMjK53FwtxGFxGAGYABIAAAAAUh2r197HtfgpwX7l3MoDtEr72YVn0lbyRewV6mpSzXpWc9cl5Xlv1ipGD4cZcrxXL0RAudNsLSvVm+kF/kMMritlHF5sR2eUZNFJJJJLgktLHS4XLEuQ1ldHQ3dKAgHZHhgl0M/qq4NEyMQcSGe4s4PafIY0b1IJKM09Fykunczkmyy9sY/d34/sysmxZkR0kbHxdkrKdZPoyU7WfRp+TLZwte6v1KjfAs3Ka16cH1hB/pR1xH2ih5uPsZv4SHUyJSkSYsvmaHAMbi3ABwAAkAAAYAYtnm7a/FKWMryb41Zep6MxE7Rk+kW/JHm3FzUq9WTUfeqS9v3eLWmvEY4PDbKGbykjX0572i105XenM7Ls9jedR9Iw9X/ByuW1vbuqlnuytJR917rtfu5fE7Ds5jpVffTXyZZzH6TK2JFKwszLeBt6ZqsvWhtqQlHA6gaFQMglGi2uhfDS8V6FVuetrq/S+pbG1Eb4efwKnwytUnKyulHR809Gn3C3KX3I1fh5ei/wChvciw9nKl6FJ/0R+WhXigvpG1wcHx4x14M7nZOpfDw7nJeHtMMbiRHmFuqi/2dXQZKgyFh2TIsZGVY6mKYoyAgdAAJABGKIwAhZxU3aFWXSlUf6WeZ69Vpvjq2+HE9OZhS3qVSK4ypzS8XFo81Zlh5QqSjKMotSekotcy/iWbdSlk179CE6vj5Fg9m8Pspy6zj8kV/d9H5Mszs4wU/oHJxklKo7Npq6SSv6nTKt3Q0PGNVslqd9gOBtKZCwlCyJ9OArGA4gYqQjQEmq2jX3efgvUqGdZJvVa8fMuDaJP6tVsuEGyjsRU9p+LKGTHWSNL4mxRrlr8mwWKS5rhx7jsNial6Mun0rt5Irh1Cyti6X3Wn/VvS85M848NJanvylylVtOuw7JsGQsPEmwGJl2OoyMYmQEDwABIAAAACNEXEYGMtXFPxQABBF/0mH4Y/lQ/DBpchQDUkdjRM1EAIAyEsAABi430NJi9lMNNtuhSu+f0cQAhpM9qTj0yH/srC3/49L8ht6GXRilGMUklZJJKyAAUUiZTk+2SI0R2MQAk5mSQoAA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2" name="AutoShape 6" descr="data:image/jpeg;base64,/9j/4AAQSkZJRgABAQAAAQABAAD/2wCEAAkGBhQRERQPEhIQFRUQEBAUFBQQDw8QFRAQFBAWFRQUFRQXHCYeFxkjHRUUHy8gJCcpLCwsFR49NTAqNSYrLCkBCQoKDgwOGA8PGikkHyQ1KSwwKSwsLCwsLCktKSopLCwpLCwsKSwpKS0sLCkpLCktLCksKTYsKSksKSkpLCkpLP/AABEIAFgAoAMBIgACEQEDEQH/xAAcAAABBAMBAAAAAAAAAAAAAAAAAQMEBwIFBgj/xAA6EAACAQIDBQUECQMFAAAAAAAAAQIDEQQFIQYSMUFRB2FxkbEiMoGhExQjJFKSosHRYoKyFRY0QnL/xAAaAQACAwEBAAAAAAAAAAAAAAAABQEEBgMC/8QAJhEAAgIBBAEDBQEAAAAAAAAAAAECAwQREiExBSMyURQiQWFxE//aAAwDAQACEQMRAD8AvEAAAAAAAAAAAAS5DzTN6WGg6laahFdeLfRLmyuM67Wakm44aEYR5TqLek+/d4L5nWuqVntOc7Yw7LTuNTxcFxnBeMoooLHbUYms/tK9V92+4ryVka51b8X56lpYUvyys8ta8I9GxxsHwnB+EosdUrlEZXP2F8fU2+GzarT1hUmv7nby4CWeSoTcWujUVeIlbXGcZdlw3Ar/AC3b6pGyqxU11j7Mv4Z2WWZ1SxEd6nK/VPSS8UdoWxn0L8jCux/euPkngImKdSoAABAAYsyEZACgAHoAAAAANdnucwwtGVepwitFzlLlFd7Niyq+2LM3v0cOnoouo11k3ZfL1OtNf+k1E5XT2Qcjjc+2hq4yq6tV9d2K92EeiRq94b3hjGVGo6cx40q48Cha2SMMTmajote81080m37z+FkOYPJa2If2cdL+89F58zocF2X1Je/Vt/5g382UJ5PPZfhjojZPnM1Fa38TpcHj1Pjo+/g/jyDD9l04pbtbh+KH8MSrstiMPrKO9Ff9oar480Zy+tuTkbrAzK9ka2yY2PYTHTpSVSnJxkuno+4Ypawv+H0MblPlDhpTWj5Ra2zmfrE076KcdJR7+q7mbhSKk2bzJ0cRCV9JNQl3qTt6lpU6o1os3xMX5DF+nt0XTJVxRuMjK53FwtxGFxGAGYABIAAAAAUh2r197HtfgpwX7l3MoDtEr72YVn0lbyRewV6mpSzXpWc9cl5Xlv1ipGD4cZcrxXL0RAudNsLSvVm+kF/kMMritlHF5sR2eUZNFJJJJLgktLHS4XLEuQ1ldHQ3dKAgHZHhgl0M/qq4NEyMQcSGe4s4PafIY0b1IJKM09Fykunczkmyy9sY/d34/sysmxZkR0kbHxdkrKdZPoyU7WfRp+TLZwte6v1KjfAs3Ka16cH1hB/pR1xH2ih5uPsZv4SHUyJSkSYsvmaHAMbi3ABwAAkAAAYAYtnm7a/FKWMryb41Zep6MxE7Rk+kW/JHm3FzUq9WTUfeqS9v3eLWmvEY4PDbKGbykjX0572i105XenM7Ls9jedR9Iw9X/ByuW1vbuqlnuytJR917rtfu5fE7Ds5jpVffTXyZZzH6TK2JFKwszLeBt6ZqsvWhtqQlHA6gaFQMglGi2uhfDS8V6FVuetrq/S+pbG1Eb4efwKnwytUnKyulHR809Gn3C3KX3I1fh5ei/wChvciw9nKl6FJ/0R+WhXigvpG1wcHx4x14M7nZOpfDw7nJeHtMMbiRHmFuqi/2dXQZKgyFh2TIsZGVY6mKYoyAgdAAJABGKIwAhZxU3aFWXSlUf6WeZ69Vpvjq2+HE9OZhS3qVSK4ypzS8XFo81Zlh5QqSjKMotSekotcy/iWbdSlk179CE6vj5Fg9m8Pspy6zj8kV/d9H5Mszs4wU/oHJxklKo7Npq6SSv6nTKt3Q0PGNVslqd9gOBtKZCwlCyJ9OArGA4gYqQjQEmq2jX3efgvUqGdZJvVa8fMuDaJP6tVsuEGyjsRU9p+LKGTHWSNL4mxRrlr8mwWKS5rhx7jsNial6Mun0rt5Irh1Cyti6X3Wn/VvS85M848NJanvylylVtOuw7JsGQsPEmwGJl2OoyMYmQEDwABIAAAACNEXEYGMtXFPxQABBF/0mH4Y/lQ/DBpchQDUkdjRM1EAIAyEsAABi430NJi9lMNNtuhSu+f0cQAhpM9qTj0yH/srC3/49L8ht6GXRilGMUklZJJKyAAUUiZTk+2SI0R2MQAk5mSQoAA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44" name="AutoShape 8" descr="data:image/jpeg;base64,/9j/4AAQSkZJRgABAQAAAQABAAD/2wCEAAkGBhQRERQPEhIQFRUQEBAUFBQQDw8QFRAQFBAWFRQUFRQXHCYeFxkjHRUUHy8gJCcpLCwsFR49NTAqNSYrLCkBCQoKDgwOGA8PGikkHyQ1KSwwKSwsLCwsLCktKSopLCwpLCwsKSwpKS0sLCkpLCktLCksKTYsKSksKSkpLCkpLP/AABEIAFgAoAMBIgACEQEDEQH/xAAcAAABBAMBAAAAAAAAAAAAAAAAAQMEBwIFBgj/xAA6EAACAQIDBQUECQMFAAAAAAAAAQIDEQQFIQYSMUFRB2FxkbEiMoGhExQjJFKSosHRYoKyFRY0QnL/xAAaAQACAwEBAAAAAAAAAAAAAAAABQEEBgMC/8QAJhEAAgIBBAEDBQEAAAAAAAAAAAECAwQREiExBSMyURQiQWFxE//aAAwDAQACEQMRAD8AvEAAAAAAAAAAAAS5DzTN6WGg6laahFdeLfRLmyuM67Wakm44aEYR5TqLek+/d4L5nWuqVntOc7Yw7LTuNTxcFxnBeMoooLHbUYms/tK9V92+4ryVka51b8X56lpYUvyys8ta8I9GxxsHwnB+EosdUrlEZXP2F8fU2+GzarT1hUmv7nby4CWeSoTcWujUVeIlbXGcZdlw3Ar/AC3b6pGyqxU11j7Mv4Z2WWZ1SxEd6nK/VPSS8UdoWxn0L8jCux/euPkngImKdSoAABAAYsyEZACgAHoAAAAANdnucwwtGVepwitFzlLlFd7Niyq+2LM3v0cOnoouo11k3ZfL1OtNf+k1E5XT2Qcjjc+2hq4yq6tV9d2K92EeiRq94b3hjGVGo6cx40q48Cha2SMMTmajote81080m37z+FkOYPJa2If2cdL+89F58zocF2X1Je/Vt/5g382UJ5PPZfhjojZPnM1Fa38TpcHj1Pjo+/g/jyDD9l04pbtbh+KH8MSrstiMPrKO9Ff9oar480Zy+tuTkbrAzK9ka2yY2PYTHTpSVSnJxkuno+4Ypawv+H0MblPlDhpTWj5Ra2zmfrE076KcdJR7+q7mbhSKk2bzJ0cRCV9JNQl3qTt6lpU6o1os3xMX5DF+nt0XTJVxRuMjK53FwtxGFxGAGYABIAAAAAUh2r197HtfgpwX7l3MoDtEr72YVn0lbyRewV6mpSzXpWc9cl5Xlv1ipGD4cZcrxXL0RAudNsLSvVm+kF/kMMritlHF5sR2eUZNFJJJJLgktLHS4XLEuQ1ldHQ3dKAgHZHhgl0M/qq4NEyMQcSGe4s4PafIY0b1IJKM09Fykunczkmyy9sY/d34/sysmxZkR0kbHxdkrKdZPoyU7WfRp+TLZwte6v1KjfAs3Ka16cH1hB/pR1xH2ih5uPsZv4SHUyJSkSYsvmaHAMbi3ABwAAkAAAYAYtnm7a/FKWMryb41Zep6MxE7Rk+kW/JHm3FzUq9WTUfeqS9v3eLWmvEY4PDbKGbykjX0572i105XenM7Ls9jedR9Iw9X/ByuW1vbuqlnuytJR917rtfu5fE7Ds5jpVffTXyZZzH6TK2JFKwszLeBt6ZqsvWhtqQlHA6gaFQMglGi2uhfDS8V6FVuetrq/S+pbG1Eb4efwKnwytUnKyulHR809Gn3C3KX3I1fh5ei/wChvciw9nKl6FJ/0R+WhXigvpG1wcHx4x14M7nZOpfDw7nJeHtMMbiRHmFuqi/2dXQZKgyFh2TIsZGVY6mKYoyAgdAAJABGKIwAhZxU3aFWXSlUf6WeZ69Vpvjq2+HE9OZhS3qVSK4ypzS8XFo81Zlh5QqSjKMotSekotcy/iWbdSlk179CE6vj5Fg9m8Pspy6zj8kV/d9H5Mszs4wU/oHJxklKo7Npq6SSv6nTKt3Q0PGNVslqd9gOBtKZCwlCyJ9OArGA4gYqQjQEmq2jX3efgvUqGdZJvVa8fMuDaJP6tVsuEGyjsRU9p+LKGTHWSNL4mxRrlr8mwWKS5rhx7jsNial6Mun0rt5Irh1Cyti6X3Wn/VvS85M848NJanvylylVtOuw7JsGQsPEmwGJl2OoyMYmQEDwABIAAAACNEXEYGMtXFPxQABBF/0mH4Y/lQ/DBpchQDUkdjRM1EAIAyEsAABi430NJi9lMNNtuhSu+f0cQAhpM9qTj0yH/srC3/49L8ht6GXRilGMUklZJJKyAAUUiZTk+2SI0R2MQAk5mSQoAAH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285720" y="214294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 mágneses jelenségekről az </a:t>
            </a:r>
            <a:r>
              <a:rPr lang="hu-HU" dirty="0"/>
              <a:t>első írott emlékek a Kis-Ázsiai </a:t>
            </a:r>
            <a:r>
              <a:rPr lang="hu-HU" dirty="0" err="1"/>
              <a:t>Magnésia</a:t>
            </a:r>
            <a:r>
              <a:rPr lang="hu-HU" dirty="0"/>
              <a:t> városból származnak (innen a jelenség neve) és különböző „vasdarabok” egymásra gyakorolt vonzó és taszító hatásairól szólnak. </a:t>
            </a:r>
          </a:p>
        </p:txBody>
      </p:sp>
      <p:sp>
        <p:nvSpPr>
          <p:cNvPr id="10" name="Téglalap 9"/>
          <p:cNvSpPr/>
          <p:nvPr/>
        </p:nvSpPr>
        <p:spPr>
          <a:xfrm>
            <a:off x="285720" y="2500310"/>
            <a:ext cx="5000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A természetben előforduló természetes mágnes egy </a:t>
            </a:r>
            <a:endParaRPr lang="hu-HU" dirty="0" smtClean="0"/>
          </a:p>
          <a:p>
            <a:r>
              <a:rPr lang="hu-HU" dirty="0" smtClean="0"/>
              <a:t>mágneses </a:t>
            </a:r>
            <a:r>
              <a:rPr lang="hu-HU" dirty="0"/>
              <a:t>ásvány, a </a:t>
            </a:r>
            <a:r>
              <a:rPr lang="hu-HU" dirty="0" smtClean="0"/>
              <a:t>magnetit.</a:t>
            </a:r>
            <a:endParaRPr lang="hu-HU" dirty="0"/>
          </a:p>
        </p:txBody>
      </p:sp>
      <p:sp>
        <p:nvSpPr>
          <p:cNvPr id="12" name="Téglalap 11"/>
          <p:cNvSpPr/>
          <p:nvPr/>
        </p:nvSpPr>
        <p:spPr>
          <a:xfrm>
            <a:off x="500034" y="1285864"/>
            <a:ext cx="5429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THALÉSZ  is felﬁ</a:t>
            </a:r>
            <a:r>
              <a:rPr lang="hu-HU" dirty="0" err="1" smtClean="0"/>
              <a:t>gyelt</a:t>
            </a:r>
            <a:r>
              <a:rPr lang="hu-HU" dirty="0" smtClean="0"/>
              <a:t> a mágnesesség alapjelenségeire.</a:t>
            </a:r>
          </a:p>
        </p:txBody>
      </p:sp>
      <p:sp>
        <p:nvSpPr>
          <p:cNvPr id="13" name="Téglalap 12"/>
          <p:cNvSpPr/>
          <p:nvPr/>
        </p:nvSpPr>
        <p:spPr>
          <a:xfrm>
            <a:off x="500034" y="1785930"/>
            <a:ext cx="5572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/>
              <a:t>M</a:t>
            </a:r>
            <a:r>
              <a:rPr lang="hu-HU" dirty="0" smtClean="0"/>
              <a:t>agyarázata: a vas és a mágnes lélekkel bír, „egyidejűleg próbálják egymás részecskéit belélegezni”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357158" y="3286128"/>
            <a:ext cx="46468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 smtClean="0"/>
              <a:t>A </a:t>
            </a:r>
            <a:r>
              <a:rPr lang="hu-HU" dirty="0"/>
              <a:t>mágneses tulajdonsággal rendelkező testek mágneses pólusokkal írhatók le. H</a:t>
            </a:r>
            <a:r>
              <a:rPr lang="hu-HU" dirty="0" smtClean="0"/>
              <a:t>a </a:t>
            </a:r>
            <a:r>
              <a:rPr lang="hu-HU" dirty="0"/>
              <a:t>egy a hosszához képest elhanyagolható vastagságú </a:t>
            </a:r>
            <a:r>
              <a:rPr lang="hu-HU" dirty="0" err="1"/>
              <a:t>mágnesrudat</a:t>
            </a:r>
            <a:r>
              <a:rPr lang="hu-HU" dirty="0"/>
              <a:t> a közepénél felfüggesztünk, akkor az </a:t>
            </a:r>
            <a:r>
              <a:rPr lang="hu-HU" dirty="0" smtClean="0"/>
              <a:t>elfordul, és </a:t>
            </a:r>
            <a:r>
              <a:rPr lang="hu-HU" dirty="0"/>
              <a:t>észak-déli irányba áll be. A rúd észak felé mutató végét északi, a másikat déli pólusnak nevezzük.</a:t>
            </a:r>
          </a:p>
        </p:txBody>
      </p:sp>
      <p:grpSp>
        <p:nvGrpSpPr>
          <p:cNvPr id="42" name="Csoportba foglalás 41"/>
          <p:cNvGrpSpPr/>
          <p:nvPr/>
        </p:nvGrpSpPr>
        <p:grpSpPr>
          <a:xfrm>
            <a:off x="5500694" y="3714756"/>
            <a:ext cx="2714644" cy="1428760"/>
            <a:chOff x="5500694" y="3143252"/>
            <a:chExt cx="2714644" cy="1428760"/>
          </a:xfrm>
        </p:grpSpPr>
        <p:cxnSp>
          <p:nvCxnSpPr>
            <p:cNvPr id="17" name="Egyenes összekötő 16"/>
            <p:cNvCxnSpPr/>
            <p:nvPr/>
          </p:nvCxnSpPr>
          <p:spPr>
            <a:xfrm rot="5400000">
              <a:off x="6498559" y="3606805"/>
              <a:ext cx="92869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Csoportba foglalás 23"/>
            <p:cNvGrpSpPr/>
            <p:nvPr/>
          </p:nvGrpSpPr>
          <p:grpSpPr>
            <a:xfrm>
              <a:off x="5715008" y="4071946"/>
              <a:ext cx="2500330" cy="500066"/>
              <a:chOff x="5929322" y="4643450"/>
              <a:chExt cx="1428760" cy="285752"/>
            </a:xfrm>
          </p:grpSpPr>
          <p:sp>
            <p:nvSpPr>
              <p:cNvPr id="18" name="Téglalap 17"/>
              <p:cNvSpPr/>
              <p:nvPr/>
            </p:nvSpPr>
            <p:spPr>
              <a:xfrm>
                <a:off x="5929322" y="4643450"/>
                <a:ext cx="714380" cy="285752"/>
              </a:xfrm>
              <a:prstGeom prst="rect">
                <a:avLst/>
              </a:prstGeom>
              <a:solidFill>
                <a:srgbClr val="FF000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Téglalap 22"/>
              <p:cNvSpPr/>
              <p:nvPr/>
            </p:nvSpPr>
            <p:spPr>
              <a:xfrm>
                <a:off x="6643702" y="4643450"/>
                <a:ext cx="714380" cy="285752"/>
              </a:xfrm>
              <a:prstGeom prst="rect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cxnSp>
          <p:nvCxnSpPr>
            <p:cNvPr id="26" name="Egyenes összekötő nyíllal 25"/>
            <p:cNvCxnSpPr/>
            <p:nvPr/>
          </p:nvCxnSpPr>
          <p:spPr>
            <a:xfrm rot="10800000">
              <a:off x="5500694" y="3643318"/>
              <a:ext cx="71438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Szövegdoboz 28"/>
            <p:cNvSpPr txBox="1"/>
            <p:nvPr/>
          </p:nvSpPr>
          <p:spPr>
            <a:xfrm>
              <a:off x="5643570" y="3143252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smtClean="0"/>
                <a:t>É</a:t>
              </a:r>
              <a:endParaRPr lang="hu-HU" b="1" dirty="0"/>
            </a:p>
          </p:txBody>
        </p:sp>
      </p:grpSp>
      <p:sp>
        <p:nvSpPr>
          <p:cNvPr id="14350" name="AutoShape 14" descr="data:image/jpeg;base64,/9j/4AAQSkZJRgABAQAAAQABAAD/2wBDAAkGBwgHBgkIBwgKCgkLDRYPDQwMDRsUFRAWIB0iIiAdHx8kKDQsJCYxJx8fLT0tMTU3Ojo6Iys/RD84QzQ5Ojf/2wBDAQoKCg0MDRoPDxo3JR8lNzc3Nzc3Nzc3Nzc3Nzc3Nzc3Nzc3Nzc3Nzc3Nzc3Nzc3Nzc3Nzc3Nzc3Nzc3Nzc3Nzf/wAARCAC3AGoDASIAAhEBAxEB/8QAHAAAAQUBAQEAAAAAAAAAAAAABgADBAUHAgEI/8QATBAAAgEDAwEFAwcIBgUNAAAAAQIDAAQRBRIhMQYTIkFRFGFxFTKBkaGx8AcjQlJiwdHhM0OSo7LTFiQldJMmNURTVFVkgoOis8Px/8QAFwEBAQEBAAAAAAAAAAAAAAAAAAECA//EABwRAQEAAgMBAQAAAAAAAAAAAAABAhEDITESQf/aAAwDAQACEQMRAD8AobawtpbW3aSGLaY152AEnb/LrT/yZZkuhiiBC4xtHT6BT2j7PY7cnJIjHHTAx/CrAqJHaRtoYgcMOg/AoBWaziV9iwxYHJygHqPMU57DCgy0K8D9QHcas7i3EE5kkYBWHl0P4xXNvaSXZ71k2oFBVc4OfLIoIE+mmbHcQRoFHDtGDuNdQWEER33AgDMBwIxx6DHl5VcXKzW88MUG92d/GjhTgY8uK9WPT4JjLeKofH6bcn0+FBCXSoprYSw28bru5xGASfdx05qqutPX84ncR7wvhIhxjr5/XV5Jdy2/dzGF+7YeFlPDA+4kmoF3IIFh9peXfcZMuBz0PA9KAcjgFsSLtFwUBV9oxVxaW9lc4aJIm8WPmjnjyFdxSRTWhV5G7sLtXKZA8yG9/wAKqGgMb74nHeDkFQPhx7qAxi0u07gZgiLEggd2voKkLpdlIysbOEr1wIx9fShvTNZZoe7vbhY2TjeR5enFGNm8QtxOJDhk8AAzzQSYOz+mkgCytjyNxMQ8/j0rPtUgij1O8jSKMKs7gAIOgY1or3captJbcRl28h7vurONTnL6ldvnO6ZzwP2jQW+ms0dvFt3AOi55zjwipkU5EhV2Zjk8+RPrTWkwh9Picg5ES4CnBziubkGFXdkDLnIB4Jz91BxdXkM1/DbyMVjYgsW44/Bqxu9Qt7FHIs3juS7bVchlAzwfp4qvjt42U3d1GoQHPeO2SPcB51YQ3mkapcwWqrk3DhGJxwD59OlBIOod/sFu0ZuJAVEi4yozkDHvBx9FUtvoN5dXcUt9FcxzNlo3K5Vmz5n0z99a8vYjTjFbFBtlhHMioAXIxgn6vtopSNFUKFUAcAYoMce37t2TUbJXmiiAAZgoLYyD8BkChAjUtc1I+yWpLtgbM8RnnHOOBW9doezGldoBH8owbnj+Y6nBA9Kc0bs/pmiwLFZWyJt/SIySfXNBhl5p+oaRZbrzSpxgbA7JkHPAAx+/3VR2tzDLHm5jaORcqHQZ+Ga+ktcjt57KVJwjIwwQayLWuz9nCzNBGuUyyt60ADq8a99GVx7QcsVj5HxPvq67OXb9yIySdh5DnoPQfbTF5c2kUbylVEzLtLY+bjz/AB76ptKna1vUZDncecnrQaIGeRcNksf0j558qB7/AIvrkZ6St95ougn76FnGQvkAev00JXxHttxyf6VvL30BDpk4Wzg2bge7UEeR4r3VQbhGgVhvf5wHpkfuqLpki+ywliQAgAz6cc1H1SQzy5S4VCMZAPn5gUDhie5gmM+6FIRsjU/peufs6VI7I2jXPaG1jwS3ejpwOK8WKSS0hljkMzKmGVzkjH8xmrn8nULzdqImlUbYwSecgcUG2WsisgA608SCOKyntH2k1eOeSGOeOyhyQO75kY++hWbUdZtAs0ep3HiJIBlXP9ndn18qDfe92MFbAz099JwW6BfprGeyfajX9TvEsTOLqQKXGcApj1NWXabtvq+hSeyuqLcODjcRxig0TVbd/Z2dGAUDJ44FZnrtwGmdScg8cfGhe57S9qdVhaSe8eK3blivAA8uKqoLuX2iMPdM+3ruPOevNBF1i32zOyP4txGMdRVTIWMhJZl8Qzx9dEGtxDvmPCO3PHnn8GqFEOVRz5+InzoD7Rx3mixuw3HGBsHzaE79GF9cAbv6VvL3mjLQIymlQIgCgjqDz8aDdRBOoXR8J/PP95oL7S4i9vDxuJQEj04HTNVN4ite4kBBxywGBz0+/wAqvNLUixhfBUmIAkc4GBmq/XBJ7GphB2A+Ncc8dKBmaO6sBIYvFHIuC/OMDFHv5JZlmvZHMa5MeOnU59azSPUZpIkt4ieBx5n0wPrrSPyeI+mMqyShi+GKqfmn0z9dAYa72KstRumumBVzj5uePWg3VOykUuoyw6dp6M8o2EhThR7gRhecnr5mtQXVodg3htx445qZbSiaMuykfGgFey3Zi10OSFVTM5XMrnz56ChD8oumpfdrIFlQsuOi9QCecVqXEtyrDjng+tAXbjdB2ptpGUkFRkjy5oIvaHshozaZazWyKwRTyzlS564fjkj7KFtK7IO0k19LEUgydhC4Gc9AD5VtqezwWKylU2kZJ8jQb2q7RRGB4oiGOcKPT4UGadpoEIB27RGDtYDIofsYhc3QV34LdauNculaVkYknH2+dc9ltMaScXDjwbtwJPNAVpEsNkkcRAC+EYB9PuoG1CMe33OYznvW+81oGCN3jJAAIz91Z/qKMdQujkczP95oLuwYtYwDGVMa7vqHH30/JEk28Bs55z0zx6VHsdxs4QB0RTj6BXMcTSEgZwfMdMUFetuNP1aGTukjDEqmeQD+MUY6DciC7hM5jV+GZVyRzwKo9Rji7q2e4D5DAHb6+tOW5ks5bj8+LiKIAqpXjHH00GuRXFo4DROj4OTg+dTL7Voktxbx3EUMsgxvJ+aPM/ZQBFrE0MSsI4hBs2ll4Knrg+tVFxr5RZmmDNK0a92TyW5xx9FAWaj20vNPnZLe1jntIFws2W3t7yDQN2g7cz6rfK8qR4VSnClcDPvqXaSatq2P9mXXsxOWwh5A6AUz2hhW0vnuU0a4ijZOUeE4VvI5oDfQe0kFz2WjtZ509pWPbk+dB1/dwxzHvf6QnAOOKqLzbNZRz2paNhhT5ZIHJxUaa9CQOt3EJJAPASeh4xQVupgT3Tsh/OE4AJxmjPS42t4EjwcpGAOM8jNZ1Pcz+1hw+CBnr0rQ9NmmOnQtMcyMoIwKCepydrkYBHQfjzoB1ID5RusNx3z4+s0dw7nlVQSRgZzQJqcbjUrsGQZEz+Q/WNBf6fERZ2+4cmJcL0HSpyKM4RCB0GADjpTekRB7K2bkZiXjHHQVIePDhQWUjHT99BFvLV7myZC+1lwwY/rDiqOxuzDO1y7M+5isgXhW94HuomXbIrRNu3uCvw554oZvILnRd/eFJYGbC7+h4J5+ig7XVTHfdxeO7265ACuRxnP8qs9Isva7yCZ1dbeH5iscswz0+766qFmF2DLFaGLHO9RuDAdfo9fhRDb3kUOnrcSneUHhb9bPTH48qA0u9QuZbcQ2+bdNgxsk2sPooL13UyluyRXk0y87llkPBpyDVJLt2VLLbuG9nkJAAHX7TnFVd/NZvKVhvInwBnvV6e73k0FFFqVxBFIoyRK3zR9RxTUbtOjJISqs3zjjBNW2yCENK7RxyKMhCnBHr99VMzo0skikbypwrELge6g5htzeXUMNvFgqcFlGQ1HT94hAY4xxj4edUHY+KGKSe4kuE3HAVCwGB6/dRakaSjey5IGFGelBHsQxIdBjOAf5fXQbq0jnVbwkD+nf/EaOiS8vkoABoC1OFDqV2cf1z+f7RoC/Q0laxg2DJ7lcDr5UTaP2YutVHeMzRQ9N7fpeuB6UQ9mbZPkXS4bVUt0NvGW2r4pTtUtk+nP21faiTBZCG38DysIkI8s/wGaCm07RLG1mjS1tkldSc3Ey7jx12j06DPvqj7UaSmsaNqcos4IbZCe4lWP85IVPLe4ZBozmPsthPMg+ZHtQN6AfvNOW9qjaTHbOOGhCt5+XNB8xJ7VpVwncyBcHcrOPCeasbaD2xDLNIyRsNoEY8Oc+g6D30Xdo+ygimlt7hMbSTE/Tj3Gg+40e+tJ17iUiPpgEjigm3BlgCW8l8J4XO4d2cA+6n29jht++ks1hk28FiHyfeOcVTm3uIpV3c8ZOT+M9K5aG5uEYqpTdwwb08uPx0oTs3fXKXssmWHBO0jPi92PprnuO+RAUwygDB/R9amWGiSBg+4tjnH01YQ2AacRgdTyPOs7dZxdbteaVpftDIQG3eZJ8q0qPTLNtGguo4AJoABOmThx5n7uardG0vu0iJU5J5NFlxGqxS9yhRDGQfQHFTd23jx45Yhi/0tbMRzW7F7WVTsfJyPUGst1Nv9pXeSc98/6P7RrcezSG80qW0fgodyZ55H8ax3XRbrrmogd4uLqUY9PEa3HCzV03TsOmOymlk8sbZMk/Cp13+c1O3U/NiRpB8eg++q/sExbshpef+zqPsFXAjBvmYj9AAURA7RZGmpbgnM0iR8fH+VW64CgDpiqXXyz3enwKBkzbwT04qfHqEUjbQCG6MCOhoslviJ2i01L+ycgZkQHZWZalACCpADq3pnFahfM/eFAxCY6CgjtBaNDdGVBhG68eVZtdcePy0LNAu4LnAx87FctaxOhUoAQ3GM1ZGAuWwvT186dtrITAgsdwPH8KjpJhj+eGbOFUtX8I3eQrvTrH/Wlk2YJOQKetrdpZwowQDjijLRdLC7WZOlXTGWcmVs8qRY6aXSNhgYBq0nT5iDoDtP8AZNPLGI+F4xxTE7hmJJ4jOePgaunK5daDnZqQpIyKf6wn7azDtIIh2i1QBP8Apk3+M1pvZ4E3Gf2j99Zl2kB/0i1T/fJv8Zqsta/J2+/snYqf0Y1H2A0TYGc+dCf5N2z2egT0RD9aLRbjigo9UQy67p6qSrKGfI+HSubhF9qMe4xynpnp/wDlO3hKa/aMeV7thipOoWaXar4trLyJMdKlm2+PL5qFFM3tMaXPgkHh56N9NKfTjeLJE64A4UnoakFUVxHeopc42SFchvx6U3LDPEC9o8nd+QRsgf8AlP3CpI1lyb8Uw7NdyN56+fIxXFzYGCHwINzjGcdKt4Ly5cEO0Z2/qpuP0jgj6qeS6R+HdGx5CFjirpzuVqm0vRCcMExt88USRRpbwgFgMDkk0y1yhG2MuD5bUIH2CmTa98S8gmYY8WW2D+J+uqh6S+j37YiXb4H7qYnl7u2upW6CMA+uSCf30gqIe4gjRM/PKjoKi6lIfk+8yMh5tqqPQcfuoI+gDMinBHpmss7SkDtHqo/8ZN/jNa1oyYkTHIGDwOlZH2lH/KPVf98m/wAZoNQ/J22NOiUcbrWFse/aAaMc8UOab2U+TVVbXW9TUJGsa5FufCAAP6r3VO+SrwdNe1L+xb/5VBxf/wDPtgSoIKsOvuqxZWQ+EbkJ5X0+FVkugzyzxTPrupGSLO0hbfz/APSp35KvP+/tR/4dv/lUHssgh8LgSWkvG4/ofyrxleDBV90WPC4OMDy5/jxXDaLcNkNrmokHqNlvg/3VcxaDPFH3aa5qWz9Urbkf/FQPsqzgJKiu4OfF4W+I/lXPsjg/mnfjylG7H09aa+Q7gx922uai6ejpbnH91XUej3Ua7Rr2pke9bc//AFUEwCdNokZQfUHP301dyvGFXO+Rz+bTHU+p91NfJF1nJ13USfXZb/5VcjRrkSd58u6iXxjOy36f8KgfhtzDGO9OZHILt6n+WKHNbuDBp1viPvTKxc4OAM+f21eS6NdSgbte1LgEfMt/Pj/qqiXfZT2zu+/1rUz3YwuBbjH91QV+l6xDBJErQ3AWXwKzREeL054rLe0eG7Q6oQ3BvJSOP2zWvWfY5LKZZbbWtTQjy/MbfTp3f4yarLr8mGmXVzNczanqZlmdpHIaIZJOT/V0B3SpUqBUqVKgi6jfQ6dZy3dyWEMKNJIVUsQoBJOB7hUJO0Ng92lqHkEzusao0ZHiZC4/9qk1M1K1ivbK4tblS0E8TRyAHBKsCDz5cE0Ou2hNuvcytLHDHdsUJO1QjRqQRxnBYY+mgu7bWrO5lt4oJS7XAlMeFPPdsFfPHGCaj23aSxmVG7xgssxhiyvz2Gcj48HiqaOfQ7a7gmQT25nmxA6ygIxlQOxAB4BCjPQ55880pX0O2Y6fJFOYe+jEKsRsmd2LDbnrgjr8PSgJ7DUYb5p1hD5t5O7k3IR4sA4HrwR8KmVVaBawwWatAk0SyZPdyybiCSSTkEgkkkk854q1oFSpUqBUqVKgVKlSoFSpUqDxhkEHzqKNNs1AC2sAA9Il9/u/aP1n1pUqDpbC1Ry6W8KMzBmKxgEsBgHPqB5117LFlm7tMswYnaOWHQ/GlSoHUQJwvTGAPSuqVKgVKlSoFSpUq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2" name="AutoShape 16" descr="data:image/jpeg;base64,/9j/4AAQSkZJRgABAQAAAQABAAD/2wBDAAkGBwgHBgkIBwgKCgkLDRYPDQwMDRsUFRAWIB0iIiAdHx8kKDQsJCYxJx8fLT0tMTU3Ojo6Iys/RD84QzQ5Ojf/2wBDAQoKCg0MDRoPDxo3JR8lNzc3Nzc3Nzc3Nzc3Nzc3Nzc3Nzc3Nzc3Nzc3Nzc3Nzc3Nzc3Nzc3Nzc3Nzc3Nzc3Nzf/wAARCAC3AGoDASIAAhEBAxEB/8QAHAAAAQUBAQEAAAAAAAAAAAAABgADBAUHAgEI/8QATBAAAgEDAwEFAwcIBgUNAAAAAQIDAAQRBRIhMQYTIkFRFGFxFTKBkaGx8AcjQlJiwdHhM0OSo7LTFiQldJMmNURTVFVkgoOis8Px/8QAFwEBAQEBAAAAAAAAAAAAAAAAAAECA//EABwRAQEAAgMBAQAAAAAAAAAAAAABAhEDITESQf/aAAwDAQACEQMRAD8AobawtpbW3aSGLaY152AEnb/LrT/yZZkuhiiBC4xtHT6BT2j7PY7cnJIjHHTAx/CrAqJHaRtoYgcMOg/AoBWaziV9iwxYHJygHqPMU57DCgy0K8D9QHcas7i3EE5kkYBWHl0P4xXNvaSXZ71k2oFBVc4OfLIoIE+mmbHcQRoFHDtGDuNdQWEER33AgDMBwIxx6DHl5VcXKzW88MUG92d/GjhTgY8uK9WPT4JjLeKofH6bcn0+FBCXSoprYSw28bru5xGASfdx05qqutPX84ncR7wvhIhxjr5/XV5Jdy2/dzGF+7YeFlPDA+4kmoF3IIFh9peXfcZMuBz0PA9KAcjgFsSLtFwUBV9oxVxaW9lc4aJIm8WPmjnjyFdxSRTWhV5G7sLtXKZA8yG9/wAKqGgMb74nHeDkFQPhx7qAxi0u07gZgiLEggd2voKkLpdlIysbOEr1wIx9fShvTNZZoe7vbhY2TjeR5enFGNm8QtxOJDhk8AAzzQSYOz+mkgCytjyNxMQ8/j0rPtUgij1O8jSKMKs7gAIOgY1or3captJbcRl28h7vurONTnL6ldvnO6ZzwP2jQW+ms0dvFt3AOi55zjwipkU5EhV2Zjk8+RPrTWkwh9Picg5ES4CnBziubkGFXdkDLnIB4Jz91BxdXkM1/DbyMVjYgsW44/Bqxu9Qt7FHIs3juS7bVchlAzwfp4qvjt42U3d1GoQHPeO2SPcB51YQ3mkapcwWqrk3DhGJxwD59OlBIOod/sFu0ZuJAVEi4yozkDHvBx9FUtvoN5dXcUt9FcxzNlo3K5Vmz5n0z99a8vYjTjFbFBtlhHMioAXIxgn6vtopSNFUKFUAcAYoMce37t2TUbJXmiiAAZgoLYyD8BkChAjUtc1I+yWpLtgbM8RnnHOOBW9doezGldoBH8owbnj+Y6nBA9Kc0bs/pmiwLFZWyJt/SIySfXNBhl5p+oaRZbrzSpxgbA7JkHPAAx+/3VR2tzDLHm5jaORcqHQZ+Ga+ktcjt57KVJwjIwwQayLWuz9nCzNBGuUyyt60ADq8a99GVx7QcsVj5HxPvq67OXb9yIySdh5DnoPQfbTF5c2kUbylVEzLtLY+bjz/AB76ptKna1vUZDncecnrQaIGeRcNksf0j558qB7/AIvrkZ6St95ougn76FnGQvkAev00JXxHttxyf6VvL30BDpk4Wzg2bge7UEeR4r3VQbhGgVhvf5wHpkfuqLpki+ywliQAgAz6cc1H1SQzy5S4VCMZAPn5gUDhie5gmM+6FIRsjU/peufs6VI7I2jXPaG1jwS3ejpwOK8WKSS0hljkMzKmGVzkjH8xmrn8nULzdqImlUbYwSecgcUG2WsisgA608SCOKyntH2k1eOeSGOeOyhyQO75kY++hWbUdZtAs0ep3HiJIBlXP9ndn18qDfe92MFbAz099JwW6BfprGeyfajX9TvEsTOLqQKXGcApj1NWXabtvq+hSeyuqLcODjcRxig0TVbd/Z2dGAUDJ44FZnrtwGmdScg8cfGhe57S9qdVhaSe8eK3blivAA8uKqoLuX2iMPdM+3ruPOevNBF1i32zOyP4txGMdRVTIWMhJZl8Qzx9dEGtxDvmPCO3PHnn8GqFEOVRz5+InzoD7Rx3mixuw3HGBsHzaE79GF9cAbv6VvL3mjLQIymlQIgCgjqDz8aDdRBOoXR8J/PP95oL7S4i9vDxuJQEj04HTNVN4ite4kBBxywGBz0+/wAqvNLUixhfBUmIAkc4GBmq/XBJ7GphB2A+Ncc8dKBmaO6sBIYvFHIuC/OMDFHv5JZlmvZHMa5MeOnU59azSPUZpIkt4ieBx5n0wPrrSPyeI+mMqyShi+GKqfmn0z9dAYa72KstRumumBVzj5uePWg3VOykUuoyw6dp6M8o2EhThR7gRhecnr5mtQXVodg3htx445qZbSiaMuykfGgFey3Zi10OSFVTM5XMrnz56ChD8oumpfdrIFlQsuOi9QCecVqXEtyrDjng+tAXbjdB2ptpGUkFRkjy5oIvaHshozaZazWyKwRTyzlS564fjkj7KFtK7IO0k19LEUgydhC4Gc9AD5VtqezwWKylU2kZJ8jQb2q7RRGB4oiGOcKPT4UGadpoEIB27RGDtYDIofsYhc3QV34LdauNculaVkYknH2+dc9ltMaScXDjwbtwJPNAVpEsNkkcRAC+EYB9PuoG1CMe33OYznvW+81oGCN3jJAAIz91Z/qKMdQujkczP95oLuwYtYwDGVMa7vqHH30/JEk28Bs55z0zx6VHsdxs4QB0RTj6BXMcTSEgZwfMdMUFetuNP1aGTukjDEqmeQD+MUY6DciC7hM5jV+GZVyRzwKo9Rji7q2e4D5DAHb6+tOW5ks5bj8+LiKIAqpXjHH00GuRXFo4DROj4OTg+dTL7Voktxbx3EUMsgxvJ+aPM/ZQBFrE0MSsI4hBs2ll4Knrg+tVFxr5RZmmDNK0a92TyW5xx9FAWaj20vNPnZLe1jntIFws2W3t7yDQN2g7cz6rfK8qR4VSnClcDPvqXaSatq2P9mXXsxOWwh5A6AUz2hhW0vnuU0a4ijZOUeE4VvI5oDfQe0kFz2WjtZ509pWPbk+dB1/dwxzHvf6QnAOOKqLzbNZRz2paNhhT5ZIHJxUaa9CQOt3EJJAPASeh4xQVupgT3Tsh/OE4AJxmjPS42t4EjwcpGAOM8jNZ1Pcz+1hw+CBnr0rQ9NmmOnQtMcyMoIwKCepydrkYBHQfjzoB1ID5RusNx3z4+s0dw7nlVQSRgZzQJqcbjUrsGQZEz+Q/WNBf6fERZ2+4cmJcL0HSpyKM4RCB0GADjpTekRB7K2bkZiXjHHQVIePDhQWUjHT99BFvLV7myZC+1lwwY/rDiqOxuzDO1y7M+5isgXhW94HuomXbIrRNu3uCvw554oZvILnRd/eFJYGbC7+h4J5+ig7XVTHfdxeO7265ACuRxnP8qs9Isva7yCZ1dbeH5iscswz0+766qFmF2DLFaGLHO9RuDAdfo9fhRDb3kUOnrcSneUHhb9bPTH48qA0u9QuZbcQ2+bdNgxsk2sPooL13UyluyRXk0y87llkPBpyDVJLt2VLLbuG9nkJAAHX7TnFVd/NZvKVhvInwBnvV6e73k0FFFqVxBFIoyRK3zR9RxTUbtOjJISqs3zjjBNW2yCENK7RxyKMhCnBHr99VMzo0skikbypwrELge6g5htzeXUMNvFgqcFlGQ1HT94hAY4xxj4edUHY+KGKSe4kuE3HAVCwGB6/dRakaSjey5IGFGelBHsQxIdBjOAf5fXQbq0jnVbwkD+nf/EaOiS8vkoABoC1OFDqV2cf1z+f7RoC/Q0laxg2DJ7lcDr5UTaP2YutVHeMzRQ9N7fpeuB6UQ9mbZPkXS4bVUt0NvGW2r4pTtUtk+nP21faiTBZCG38DysIkI8s/wGaCm07RLG1mjS1tkldSc3Ey7jx12j06DPvqj7UaSmsaNqcos4IbZCe4lWP85IVPLe4ZBozmPsthPMg+ZHtQN6AfvNOW9qjaTHbOOGhCt5+XNB8xJ7VpVwncyBcHcrOPCeasbaD2xDLNIyRsNoEY8Oc+g6D30Xdo+ygimlt7hMbSTE/Tj3Gg+40e+tJ17iUiPpgEjigm3BlgCW8l8J4XO4d2cA+6n29jht++ks1hk28FiHyfeOcVTm3uIpV3c8ZOT+M9K5aG5uEYqpTdwwb08uPx0oTs3fXKXssmWHBO0jPi92PprnuO+RAUwygDB/R9amWGiSBg+4tjnH01YQ2AacRgdTyPOs7dZxdbteaVpftDIQG3eZJ8q0qPTLNtGguo4AJoABOmThx5n7uardG0vu0iJU5J5NFlxGqxS9yhRDGQfQHFTd23jx45Yhi/0tbMRzW7F7WVTsfJyPUGst1Nv9pXeSc98/6P7RrcezSG80qW0fgodyZ55H8ax3XRbrrmogd4uLqUY9PEa3HCzV03TsOmOymlk8sbZMk/Cp13+c1O3U/NiRpB8eg++q/sExbshpef+zqPsFXAjBvmYj9AAURA7RZGmpbgnM0iR8fH+VW64CgDpiqXXyz3enwKBkzbwT04qfHqEUjbQCG6MCOhoslviJ2i01L+ycgZkQHZWZalACCpADq3pnFahfM/eFAxCY6CgjtBaNDdGVBhG68eVZtdcePy0LNAu4LnAx87FctaxOhUoAQ3GM1ZGAuWwvT186dtrITAgsdwPH8KjpJhj+eGbOFUtX8I3eQrvTrH/Wlk2YJOQKetrdpZwowQDjijLRdLC7WZOlXTGWcmVs8qRY6aXSNhgYBq0nT5iDoDtP8AZNPLGI+F4xxTE7hmJJ4jOePgaunK5daDnZqQpIyKf6wn7azDtIIh2i1QBP8Apk3+M1pvZ4E3Gf2j99Zl2kB/0i1T/fJv8Zqsta/J2+/snYqf0Y1H2A0TYGc+dCf5N2z2egT0RD9aLRbjigo9UQy67p6qSrKGfI+HSubhF9qMe4xynpnp/wDlO3hKa/aMeV7thipOoWaXar4trLyJMdKlm2+PL5qFFM3tMaXPgkHh56N9NKfTjeLJE64A4UnoakFUVxHeopc42SFchvx6U3LDPEC9o8nd+QRsgf8AlP3CpI1lyb8Uw7NdyN56+fIxXFzYGCHwINzjGcdKt4Ly5cEO0Z2/qpuP0jgj6qeS6R+HdGx5CFjirpzuVqm0vRCcMExt88USRRpbwgFgMDkk0y1yhG2MuD5bUIH2CmTa98S8gmYY8WW2D+J+uqh6S+j37YiXb4H7qYnl7u2upW6CMA+uSCf30gqIe4gjRM/PKjoKi6lIfk+8yMh5tqqPQcfuoI+gDMinBHpmss7SkDtHqo/8ZN/jNa1oyYkTHIGDwOlZH2lH/KPVf98m/wAZoNQ/J22NOiUcbrWFse/aAaMc8UOab2U+TVVbXW9TUJGsa5FufCAAP6r3VO+SrwdNe1L+xb/5VBxf/wDPtgSoIKsOvuqxZWQ+EbkJ5X0+FVkugzyzxTPrupGSLO0hbfz/APSp35KvP+/tR/4dv/lUHssgh8LgSWkvG4/ofyrxleDBV90WPC4OMDy5/jxXDaLcNkNrmokHqNlvg/3VcxaDPFH3aa5qWz9Urbkf/FQPsqzgJKiu4OfF4W+I/lXPsjg/mnfjylG7H09aa+Q7gx922uai6ejpbnH91XUej3Ua7Rr2pke9bc//AFUEwCdNokZQfUHP301dyvGFXO+Rz+bTHU+p91NfJF1nJ13USfXZb/5VcjRrkSd58u6iXxjOy36f8KgfhtzDGO9OZHILt6n+WKHNbuDBp1viPvTKxc4OAM+f21eS6NdSgbte1LgEfMt/Pj/qqiXfZT2zu+/1rUz3YwuBbjH91QV+l6xDBJErQ3AWXwKzREeL054rLe0eG7Q6oQ3BvJSOP2zWvWfY5LKZZbbWtTQjy/MbfTp3f4yarLr8mGmXVzNczanqZlmdpHIaIZJOT/V0B3SpUqBUqVKgi6jfQ6dZy3dyWEMKNJIVUsQoBJOB7hUJO0Ng92lqHkEzusao0ZHiZC4/9qk1M1K1ivbK4tblS0E8TRyAHBKsCDz5cE0Ou2hNuvcytLHDHdsUJO1QjRqQRxnBYY+mgu7bWrO5lt4oJS7XAlMeFPPdsFfPHGCaj23aSxmVG7xgssxhiyvz2Gcj48HiqaOfQ7a7gmQT25nmxA6ygIxlQOxAB4BCjPQ55880pX0O2Y6fJFOYe+jEKsRsmd2LDbnrgjr8PSgJ7DUYb5p1hD5t5O7k3IR4sA4HrwR8KmVVaBawwWatAk0SyZPdyybiCSSTkEgkkkk854q1oFSpUqBUqVKgVKlSoFSpUqDxhkEHzqKNNs1AC2sAA9Il9/u/aP1n1pUqDpbC1Ry6W8KMzBmKxgEsBgHPqB5117LFlm7tMswYnaOWHQ/GlSoHUQJwvTGAPSuqVKgVKlSoFSpUq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4" name="AutoShape 18" descr="data:image/jpeg;base64,/9j/4AAQSkZJRgABAQAAAQABAAD/2wBDAAkGBwgHBgkIBwgKCgkLDRYPDQwMDRsUFRAWIB0iIiAdHx8kKDQsJCYxJx8fLT0tMTU3Ojo6Iys/RD84QzQ5Ojf/2wBDAQoKCg0MDRoPDxo3JR8lNzc3Nzc3Nzc3Nzc3Nzc3Nzc3Nzc3Nzc3Nzc3Nzc3Nzc3Nzc3Nzc3Nzc3Nzc3Nzc3Nzf/wAARCAC3AGoDASIAAhEBAxEB/8QAHAAAAQUBAQEAAAAAAAAAAAAABgADBAUHAgEI/8QATBAAAgEDAwEFAwcIBgUNAAAAAQIDAAQRBRIhMQYTIkFRFGFxFTKBkaGx8AcjQlJiwdHhM0OSo7LTFiQldJMmNURTVFVkgoOis8Px/8QAFwEBAQEBAAAAAAAAAAAAAAAAAAECA//EABwRAQEAAgMBAQAAAAAAAAAAAAABAhEDITESQf/aAAwDAQACEQMRAD8AobawtpbW3aSGLaY152AEnb/LrT/yZZkuhiiBC4xtHT6BT2j7PY7cnJIjHHTAx/CrAqJHaRtoYgcMOg/AoBWaziV9iwxYHJygHqPMU57DCgy0K8D9QHcas7i3EE5kkYBWHl0P4xXNvaSXZ71k2oFBVc4OfLIoIE+mmbHcQRoFHDtGDuNdQWEER33AgDMBwIxx6DHl5VcXKzW88MUG92d/GjhTgY8uK9WPT4JjLeKofH6bcn0+FBCXSoprYSw28bru5xGASfdx05qqutPX84ncR7wvhIhxjr5/XV5Jdy2/dzGF+7YeFlPDA+4kmoF3IIFh9peXfcZMuBz0PA9KAcjgFsSLtFwUBV9oxVxaW9lc4aJIm8WPmjnjyFdxSRTWhV5G7sLtXKZA8yG9/wAKqGgMb74nHeDkFQPhx7qAxi0u07gZgiLEggd2voKkLpdlIysbOEr1wIx9fShvTNZZoe7vbhY2TjeR5enFGNm8QtxOJDhk8AAzzQSYOz+mkgCytjyNxMQ8/j0rPtUgij1O8jSKMKs7gAIOgY1or3captJbcRl28h7vurONTnL6ldvnO6ZzwP2jQW+ms0dvFt3AOi55zjwipkU5EhV2Zjk8+RPrTWkwh9Picg5ES4CnBziubkGFXdkDLnIB4Jz91BxdXkM1/DbyMVjYgsW44/Bqxu9Qt7FHIs3juS7bVchlAzwfp4qvjt42U3d1GoQHPeO2SPcB51YQ3mkapcwWqrk3DhGJxwD59OlBIOod/sFu0ZuJAVEi4yozkDHvBx9FUtvoN5dXcUt9FcxzNlo3K5Vmz5n0z99a8vYjTjFbFBtlhHMioAXIxgn6vtopSNFUKFUAcAYoMce37t2TUbJXmiiAAZgoLYyD8BkChAjUtc1I+yWpLtgbM8RnnHOOBW9doezGldoBH8owbnj+Y6nBA9Kc0bs/pmiwLFZWyJt/SIySfXNBhl5p+oaRZbrzSpxgbA7JkHPAAx+/3VR2tzDLHm5jaORcqHQZ+Ga+ktcjt57KVJwjIwwQayLWuz9nCzNBGuUyyt60ADq8a99GVx7QcsVj5HxPvq67OXb9yIySdh5DnoPQfbTF5c2kUbylVEzLtLY+bjz/AB76ptKna1vUZDncecnrQaIGeRcNksf0j558qB7/AIvrkZ6St95ougn76FnGQvkAev00JXxHttxyf6VvL30BDpk4Wzg2bge7UEeR4r3VQbhGgVhvf5wHpkfuqLpki+ywliQAgAz6cc1H1SQzy5S4VCMZAPn5gUDhie5gmM+6FIRsjU/peufs6VI7I2jXPaG1jwS3ejpwOK8WKSS0hljkMzKmGVzkjH8xmrn8nULzdqImlUbYwSecgcUG2WsisgA608SCOKyntH2k1eOeSGOeOyhyQO75kY++hWbUdZtAs0ep3HiJIBlXP9ndn18qDfe92MFbAz099JwW6BfprGeyfajX9TvEsTOLqQKXGcApj1NWXabtvq+hSeyuqLcODjcRxig0TVbd/Z2dGAUDJ44FZnrtwGmdScg8cfGhe57S9qdVhaSe8eK3blivAA8uKqoLuX2iMPdM+3ruPOevNBF1i32zOyP4txGMdRVTIWMhJZl8Qzx9dEGtxDvmPCO3PHnn8GqFEOVRz5+InzoD7Rx3mixuw3HGBsHzaE79GF9cAbv6VvL3mjLQIymlQIgCgjqDz8aDdRBOoXR8J/PP95oL7S4i9vDxuJQEj04HTNVN4ite4kBBxywGBz0+/wAqvNLUixhfBUmIAkc4GBmq/XBJ7GphB2A+Ncc8dKBmaO6sBIYvFHIuC/OMDFHv5JZlmvZHMa5MeOnU59azSPUZpIkt4ieBx5n0wPrrSPyeI+mMqyShi+GKqfmn0z9dAYa72KstRumumBVzj5uePWg3VOykUuoyw6dp6M8o2EhThR7gRhecnr5mtQXVodg3htx445qZbSiaMuykfGgFey3Zi10OSFVTM5XMrnz56ChD8oumpfdrIFlQsuOi9QCecVqXEtyrDjng+tAXbjdB2ptpGUkFRkjy5oIvaHshozaZazWyKwRTyzlS564fjkj7KFtK7IO0k19LEUgydhC4Gc9AD5VtqezwWKylU2kZJ8jQb2q7RRGB4oiGOcKPT4UGadpoEIB27RGDtYDIofsYhc3QV34LdauNculaVkYknH2+dc9ltMaScXDjwbtwJPNAVpEsNkkcRAC+EYB9PuoG1CMe33OYznvW+81oGCN3jJAAIz91Z/qKMdQujkczP95oLuwYtYwDGVMa7vqHH30/JEk28Bs55z0zx6VHsdxs4QB0RTj6BXMcTSEgZwfMdMUFetuNP1aGTukjDEqmeQD+MUY6DciC7hM5jV+GZVyRzwKo9Rji7q2e4D5DAHb6+tOW5ks5bj8+LiKIAqpXjHH00GuRXFo4DROj4OTg+dTL7Voktxbx3EUMsgxvJ+aPM/ZQBFrE0MSsI4hBs2ll4Knrg+tVFxr5RZmmDNK0a92TyW5xx9FAWaj20vNPnZLe1jntIFws2W3t7yDQN2g7cz6rfK8qR4VSnClcDPvqXaSatq2P9mXXsxOWwh5A6AUz2hhW0vnuU0a4ijZOUeE4VvI5oDfQe0kFz2WjtZ509pWPbk+dB1/dwxzHvf6QnAOOKqLzbNZRz2paNhhT5ZIHJxUaa9CQOt3EJJAPASeh4xQVupgT3Tsh/OE4AJxmjPS42t4EjwcpGAOM8jNZ1Pcz+1hw+CBnr0rQ9NmmOnQtMcyMoIwKCepydrkYBHQfjzoB1ID5RusNx3z4+s0dw7nlVQSRgZzQJqcbjUrsGQZEz+Q/WNBf6fERZ2+4cmJcL0HSpyKM4RCB0GADjpTekRB7K2bkZiXjHHQVIePDhQWUjHT99BFvLV7myZC+1lwwY/rDiqOxuzDO1y7M+5isgXhW94HuomXbIrRNu3uCvw554oZvILnRd/eFJYGbC7+h4J5+ig7XVTHfdxeO7265ACuRxnP8qs9Isva7yCZ1dbeH5iscswz0+766qFmF2DLFaGLHO9RuDAdfo9fhRDb3kUOnrcSneUHhb9bPTH48qA0u9QuZbcQ2+bdNgxsk2sPooL13UyluyRXk0y87llkPBpyDVJLt2VLLbuG9nkJAAHX7TnFVd/NZvKVhvInwBnvV6e73k0FFFqVxBFIoyRK3zR9RxTUbtOjJISqs3zjjBNW2yCENK7RxyKMhCnBHr99VMzo0skikbypwrELge6g5htzeXUMNvFgqcFlGQ1HT94hAY4xxj4edUHY+KGKSe4kuE3HAVCwGB6/dRakaSjey5IGFGelBHsQxIdBjOAf5fXQbq0jnVbwkD+nf/EaOiS8vkoABoC1OFDqV2cf1z+f7RoC/Q0laxg2DJ7lcDr5UTaP2YutVHeMzRQ9N7fpeuB6UQ9mbZPkXS4bVUt0NvGW2r4pTtUtk+nP21faiTBZCG38DysIkI8s/wGaCm07RLG1mjS1tkldSc3Ey7jx12j06DPvqj7UaSmsaNqcos4IbZCe4lWP85IVPLe4ZBozmPsthPMg+ZHtQN6AfvNOW9qjaTHbOOGhCt5+XNB8xJ7VpVwncyBcHcrOPCeasbaD2xDLNIyRsNoEY8Oc+g6D30Xdo+ygimlt7hMbSTE/Tj3Gg+40e+tJ17iUiPpgEjigm3BlgCW8l8J4XO4d2cA+6n29jht++ks1hk28FiHyfeOcVTm3uIpV3c8ZOT+M9K5aG5uEYqpTdwwb08uPx0oTs3fXKXssmWHBO0jPi92PprnuO+RAUwygDB/R9amWGiSBg+4tjnH01YQ2AacRgdTyPOs7dZxdbteaVpftDIQG3eZJ8q0qPTLNtGguo4AJoABOmThx5n7uardG0vu0iJU5J5NFlxGqxS9yhRDGQfQHFTd23jx45Yhi/0tbMRzW7F7WVTsfJyPUGst1Nv9pXeSc98/6P7RrcezSG80qW0fgodyZ55H8ax3XRbrrmogd4uLqUY9PEa3HCzV03TsOmOymlk8sbZMk/Cp13+c1O3U/NiRpB8eg++q/sExbshpef+zqPsFXAjBvmYj9AAURA7RZGmpbgnM0iR8fH+VW64CgDpiqXXyz3enwKBkzbwT04qfHqEUjbQCG6MCOhoslviJ2i01L+ycgZkQHZWZalACCpADq3pnFahfM/eFAxCY6CgjtBaNDdGVBhG68eVZtdcePy0LNAu4LnAx87FctaxOhUoAQ3GM1ZGAuWwvT186dtrITAgsdwPH8KjpJhj+eGbOFUtX8I3eQrvTrH/Wlk2YJOQKetrdpZwowQDjijLRdLC7WZOlXTGWcmVs8qRY6aXSNhgYBq0nT5iDoDtP8AZNPLGI+F4xxTE7hmJJ4jOePgaunK5daDnZqQpIyKf6wn7azDtIIh2i1QBP8Apk3+M1pvZ4E3Gf2j99Zl2kB/0i1T/fJv8Zqsta/J2+/snYqf0Y1H2A0TYGc+dCf5N2z2egT0RD9aLRbjigo9UQy67p6qSrKGfI+HSubhF9qMe4xynpnp/wDlO3hKa/aMeV7thipOoWaXar4trLyJMdKlm2+PL5qFFM3tMaXPgkHh56N9NKfTjeLJE64A4UnoakFUVxHeopc42SFchvx6U3LDPEC9o8nd+QRsgf8AlP3CpI1lyb8Uw7NdyN56+fIxXFzYGCHwINzjGcdKt4Ly5cEO0Z2/qpuP0jgj6qeS6R+HdGx5CFjirpzuVqm0vRCcMExt88USRRpbwgFgMDkk0y1yhG2MuD5bUIH2CmTa98S8gmYY8WW2D+J+uqh6S+j37YiXb4H7qYnl7u2upW6CMA+uSCf30gqIe4gjRM/PKjoKi6lIfk+8yMh5tqqPQcfuoI+gDMinBHpmss7SkDtHqo/8ZN/jNa1oyYkTHIGDwOlZH2lH/KPVf98m/wAZoNQ/J22NOiUcbrWFse/aAaMc8UOab2U+TVVbXW9TUJGsa5FufCAAP6r3VO+SrwdNe1L+xb/5VBxf/wDPtgSoIKsOvuqxZWQ+EbkJ5X0+FVkugzyzxTPrupGSLO0hbfz/APSp35KvP+/tR/4dv/lUHssgh8LgSWkvG4/ofyrxleDBV90WPC4OMDy5/jxXDaLcNkNrmokHqNlvg/3VcxaDPFH3aa5qWz9Urbkf/FQPsqzgJKiu4OfF4W+I/lXPsjg/mnfjylG7H09aa+Q7gx922uai6ejpbnH91XUej3Ua7Rr2pke9bc//AFUEwCdNokZQfUHP301dyvGFXO+Rz+bTHU+p91NfJF1nJ13USfXZb/5VcjRrkSd58u6iXxjOy36f8KgfhtzDGO9OZHILt6n+WKHNbuDBp1viPvTKxc4OAM+f21eS6NdSgbte1LgEfMt/Pj/qqiXfZT2zu+/1rUz3YwuBbjH91QV+l6xDBJErQ3AWXwKzREeL054rLe0eG7Q6oQ3BvJSOP2zWvWfY5LKZZbbWtTQjy/MbfTp3f4yarLr8mGmXVzNczanqZlmdpHIaIZJOT/V0B3SpUqBUqVKgi6jfQ6dZy3dyWEMKNJIVUsQoBJOB7hUJO0Ng92lqHkEzusao0ZHiZC4/9qk1M1K1ivbK4tblS0E8TRyAHBKsCDz5cE0Ou2hNuvcytLHDHdsUJO1QjRqQRxnBYY+mgu7bWrO5lt4oJS7XAlMeFPPdsFfPHGCaj23aSxmVG7xgssxhiyvz2Gcj48HiqaOfQ7a7gmQT25nmxA6ygIxlQOxAB4BCjPQ55880pX0O2Y6fJFOYe+jEKsRsmd2LDbnrgjr8PSgJ7DUYb5p1hD5t5O7k3IR4sA4HrwR8KmVVaBawwWatAk0SyZPdyybiCSSTkEgkkkk854q1oFSpUqBUqVKgVKlSoFSpUqDxhkEHzqKNNs1AC2sAA9Il9/u/aP1n1pUqDpbC1Ry6W8KMzBmKxgEsBgHPqB5117LFlm7tMswYnaOWHQ/GlSoHUQJwvTGAPSuqVKgVKlSoFSpUq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6" name="AutoShape 20" descr="data:image/jpeg;base64,/9j/4AAQSkZJRgABAQAAAQABAAD/2wBDAAkGBwgHBgkIBwgKCgkLDRYPDQwMDRsUFRAWIB0iIiAdHx8kKDQsJCYxJx8fLT0tMTU3Ojo6Iys/RD84QzQ5Ojf/2wBDAQoKCg0MDRoPDxo3JR8lNzc3Nzc3Nzc3Nzc3Nzc3Nzc3Nzc3Nzc3Nzc3Nzc3Nzc3Nzc3Nzc3Nzc3Nzc3Nzc3Nzf/wAARCAC3AGoDASIAAhEBAxEB/8QAHAAAAQUBAQEAAAAAAAAAAAAABgADBAUHAgEI/8QATBAAAgEDAwEFAwcIBgUNAAAAAQIDAAQRBRIhMQYTIkFRFGFxFTKBkaGx8AcjQlJiwdHhM0OSo7LTFiQldJMmNURTVFVkgoOis8Px/8QAFwEBAQEBAAAAAAAAAAAAAAAAAAECA//EABwRAQEAAgMBAQAAAAAAAAAAAAABAhEDITESQf/aAAwDAQACEQMRAD8AobawtpbW3aSGLaY152AEnb/LrT/yZZkuhiiBC4xtHT6BT2j7PY7cnJIjHHTAx/CrAqJHaRtoYgcMOg/AoBWaziV9iwxYHJygHqPMU57DCgy0K8D9QHcas7i3EE5kkYBWHl0P4xXNvaSXZ71k2oFBVc4OfLIoIE+mmbHcQRoFHDtGDuNdQWEER33AgDMBwIxx6DHl5VcXKzW88MUG92d/GjhTgY8uK9WPT4JjLeKofH6bcn0+FBCXSoprYSw28bru5xGASfdx05qqutPX84ncR7wvhIhxjr5/XV5Jdy2/dzGF+7YeFlPDA+4kmoF3IIFh9peXfcZMuBz0PA9KAcjgFsSLtFwUBV9oxVxaW9lc4aJIm8WPmjnjyFdxSRTWhV5G7sLtXKZA8yG9/wAKqGgMb74nHeDkFQPhx7qAxi0u07gZgiLEggd2voKkLpdlIysbOEr1wIx9fShvTNZZoe7vbhY2TjeR5enFGNm8QtxOJDhk8AAzzQSYOz+mkgCytjyNxMQ8/j0rPtUgij1O8jSKMKs7gAIOgY1or3captJbcRl28h7vurONTnL6ldvnO6ZzwP2jQW+ms0dvFt3AOi55zjwipkU5EhV2Zjk8+RPrTWkwh9Picg5ES4CnBziubkGFXdkDLnIB4Jz91BxdXkM1/DbyMVjYgsW44/Bqxu9Qt7FHIs3juS7bVchlAzwfp4qvjt42U3d1GoQHPeO2SPcB51YQ3mkapcwWqrk3DhGJxwD59OlBIOod/sFu0ZuJAVEi4yozkDHvBx9FUtvoN5dXcUt9FcxzNlo3K5Vmz5n0z99a8vYjTjFbFBtlhHMioAXIxgn6vtopSNFUKFUAcAYoMce37t2TUbJXmiiAAZgoLYyD8BkChAjUtc1I+yWpLtgbM8RnnHOOBW9doezGldoBH8owbnj+Y6nBA9Kc0bs/pmiwLFZWyJt/SIySfXNBhl5p+oaRZbrzSpxgbA7JkHPAAx+/3VR2tzDLHm5jaORcqHQZ+Ga+ktcjt57KVJwjIwwQayLWuz9nCzNBGuUyyt60ADq8a99GVx7QcsVj5HxPvq67OXb9yIySdh5DnoPQfbTF5c2kUbylVEzLtLY+bjz/AB76ptKna1vUZDncecnrQaIGeRcNksf0j558qB7/AIvrkZ6St95ougn76FnGQvkAev00JXxHttxyf6VvL30BDpk4Wzg2bge7UEeR4r3VQbhGgVhvf5wHpkfuqLpki+ywliQAgAz6cc1H1SQzy5S4VCMZAPn5gUDhie5gmM+6FIRsjU/peufs6VI7I2jXPaG1jwS3ejpwOK8WKSS0hljkMzKmGVzkjH8xmrn8nULzdqImlUbYwSecgcUG2WsisgA608SCOKyntH2k1eOeSGOeOyhyQO75kY++hWbUdZtAs0ep3HiJIBlXP9ndn18qDfe92MFbAz099JwW6BfprGeyfajX9TvEsTOLqQKXGcApj1NWXabtvq+hSeyuqLcODjcRxig0TVbd/Z2dGAUDJ44FZnrtwGmdScg8cfGhe57S9qdVhaSe8eK3blivAA8uKqoLuX2iMPdM+3ruPOevNBF1i32zOyP4txGMdRVTIWMhJZl8Qzx9dEGtxDvmPCO3PHnn8GqFEOVRz5+InzoD7Rx3mixuw3HGBsHzaE79GF9cAbv6VvL3mjLQIymlQIgCgjqDz8aDdRBOoXR8J/PP95oL7S4i9vDxuJQEj04HTNVN4ite4kBBxywGBz0+/wAqvNLUixhfBUmIAkc4GBmq/XBJ7GphB2A+Ncc8dKBmaO6sBIYvFHIuC/OMDFHv5JZlmvZHMa5MeOnU59azSPUZpIkt4ieBx5n0wPrrSPyeI+mMqyShi+GKqfmn0z9dAYa72KstRumumBVzj5uePWg3VOykUuoyw6dp6M8o2EhThR7gRhecnr5mtQXVodg3htx445qZbSiaMuykfGgFey3Zi10OSFVTM5XMrnz56ChD8oumpfdrIFlQsuOi9QCecVqXEtyrDjng+tAXbjdB2ptpGUkFRkjy5oIvaHshozaZazWyKwRTyzlS564fjkj7KFtK7IO0k19LEUgydhC4Gc9AD5VtqezwWKylU2kZJ8jQb2q7RRGB4oiGOcKPT4UGadpoEIB27RGDtYDIofsYhc3QV34LdauNculaVkYknH2+dc9ltMaScXDjwbtwJPNAVpEsNkkcRAC+EYB9PuoG1CMe33OYznvW+81oGCN3jJAAIz91Z/qKMdQujkczP95oLuwYtYwDGVMa7vqHH30/JEk28Bs55z0zx6VHsdxs4QB0RTj6BXMcTSEgZwfMdMUFetuNP1aGTukjDEqmeQD+MUY6DciC7hM5jV+GZVyRzwKo9Rji7q2e4D5DAHb6+tOW5ks5bj8+LiKIAqpXjHH00GuRXFo4DROj4OTg+dTL7Voktxbx3EUMsgxvJ+aPM/ZQBFrE0MSsI4hBs2ll4Knrg+tVFxr5RZmmDNK0a92TyW5xx9FAWaj20vNPnZLe1jntIFws2W3t7yDQN2g7cz6rfK8qR4VSnClcDPvqXaSatq2P9mXXsxOWwh5A6AUz2hhW0vnuU0a4ijZOUeE4VvI5oDfQe0kFz2WjtZ509pWPbk+dB1/dwxzHvf6QnAOOKqLzbNZRz2paNhhT5ZIHJxUaa9CQOt3EJJAPASeh4xQVupgT3Tsh/OE4AJxmjPS42t4EjwcpGAOM8jNZ1Pcz+1hw+CBnr0rQ9NmmOnQtMcyMoIwKCepydrkYBHQfjzoB1ID5RusNx3z4+s0dw7nlVQSRgZzQJqcbjUrsGQZEz+Q/WNBf6fERZ2+4cmJcL0HSpyKM4RCB0GADjpTekRB7K2bkZiXjHHQVIePDhQWUjHT99BFvLV7myZC+1lwwY/rDiqOxuzDO1y7M+5isgXhW94HuomXbIrRNu3uCvw554oZvILnRd/eFJYGbC7+h4J5+ig7XVTHfdxeO7265ACuRxnP8qs9Isva7yCZ1dbeH5iscswz0+766qFmF2DLFaGLHO9RuDAdfo9fhRDb3kUOnrcSneUHhb9bPTH48qA0u9QuZbcQ2+bdNgxsk2sPooL13UyluyRXk0y87llkPBpyDVJLt2VLLbuG9nkJAAHX7TnFVd/NZvKVhvInwBnvV6e73k0FFFqVxBFIoyRK3zR9RxTUbtOjJISqs3zjjBNW2yCENK7RxyKMhCnBHr99VMzo0skikbypwrELge6g5htzeXUMNvFgqcFlGQ1HT94hAY4xxj4edUHY+KGKSe4kuE3HAVCwGB6/dRakaSjey5IGFGelBHsQxIdBjOAf5fXQbq0jnVbwkD+nf/EaOiS8vkoABoC1OFDqV2cf1z+f7RoC/Q0laxg2DJ7lcDr5UTaP2YutVHeMzRQ9N7fpeuB6UQ9mbZPkXS4bVUt0NvGW2r4pTtUtk+nP21faiTBZCG38DysIkI8s/wGaCm07RLG1mjS1tkldSc3Ey7jx12j06DPvqj7UaSmsaNqcos4IbZCe4lWP85IVPLe4ZBozmPsthPMg+ZHtQN6AfvNOW9qjaTHbOOGhCt5+XNB8xJ7VpVwncyBcHcrOPCeasbaD2xDLNIyRsNoEY8Oc+g6D30Xdo+ygimlt7hMbSTE/Tj3Gg+40e+tJ17iUiPpgEjigm3BlgCW8l8J4XO4d2cA+6n29jht++ks1hk28FiHyfeOcVTm3uIpV3c8ZOT+M9K5aG5uEYqpTdwwb08uPx0oTs3fXKXssmWHBO0jPi92PprnuO+RAUwygDB/R9amWGiSBg+4tjnH01YQ2AacRgdTyPOs7dZxdbteaVpftDIQG3eZJ8q0qPTLNtGguo4AJoABOmThx5n7uardG0vu0iJU5J5NFlxGqxS9yhRDGQfQHFTd23jx45Yhi/0tbMRzW7F7WVTsfJyPUGst1Nv9pXeSc98/6P7RrcezSG80qW0fgodyZ55H8ax3XRbrrmogd4uLqUY9PEa3HCzV03TsOmOymlk8sbZMk/Cp13+c1O3U/NiRpB8eg++q/sExbshpef+zqPsFXAjBvmYj9AAURA7RZGmpbgnM0iR8fH+VW64CgDpiqXXyz3enwKBkzbwT04qfHqEUjbQCG6MCOhoslviJ2i01L+ycgZkQHZWZalACCpADq3pnFahfM/eFAxCY6CgjtBaNDdGVBhG68eVZtdcePy0LNAu4LnAx87FctaxOhUoAQ3GM1ZGAuWwvT186dtrITAgsdwPH8KjpJhj+eGbOFUtX8I3eQrvTrH/Wlk2YJOQKetrdpZwowQDjijLRdLC7WZOlXTGWcmVs8qRY6aXSNhgYBq0nT5iDoDtP8AZNPLGI+F4xxTE7hmJJ4jOePgaunK5daDnZqQpIyKf6wn7azDtIIh2i1QBP8Apk3+M1pvZ4E3Gf2j99Zl2kB/0i1T/fJv8Zqsta/J2+/snYqf0Y1H2A0TYGc+dCf5N2z2egT0RD9aLRbjigo9UQy67p6qSrKGfI+HSubhF9qMe4xynpnp/wDlO3hKa/aMeV7thipOoWaXar4trLyJMdKlm2+PL5qFFM3tMaXPgkHh56N9NKfTjeLJE64A4UnoakFUVxHeopc42SFchvx6U3LDPEC9o8nd+QRsgf8AlP3CpI1lyb8Uw7NdyN56+fIxXFzYGCHwINzjGcdKt4Ly5cEO0Z2/qpuP0jgj6qeS6R+HdGx5CFjirpzuVqm0vRCcMExt88USRRpbwgFgMDkk0y1yhG2MuD5bUIH2CmTa98S8gmYY8WW2D+J+uqh6S+j37YiXb4H7qYnl7u2upW6CMA+uSCf30gqIe4gjRM/PKjoKi6lIfk+8yMh5tqqPQcfuoI+gDMinBHpmss7SkDtHqo/8ZN/jNa1oyYkTHIGDwOlZH2lH/KPVf98m/wAZoNQ/J22NOiUcbrWFse/aAaMc8UOab2U+TVVbXW9TUJGsa5FufCAAP6r3VO+SrwdNe1L+xb/5VBxf/wDPtgSoIKsOvuqxZWQ+EbkJ5X0+FVkugzyzxTPrupGSLO0hbfz/APSp35KvP+/tR/4dv/lUHssgh8LgSWkvG4/ofyrxleDBV90WPC4OMDy5/jxXDaLcNkNrmokHqNlvg/3VcxaDPFH3aa5qWz9Urbkf/FQPsqzgJKiu4OfF4W+I/lXPsjg/mnfjylG7H09aa+Q7gx922uai6ejpbnH91XUej3Ua7Rr2pke9bc//AFUEwCdNokZQfUHP301dyvGFXO+Rz+bTHU+p91NfJF1nJ13USfXZb/5VcjRrkSd58u6iXxjOy36f8KgfhtzDGO9OZHILt6n+WKHNbuDBp1viPvTKxc4OAM+f21eS6NdSgbte1LgEfMt/Pj/qqiXfZT2zu+/1rUz3YwuBbjH91QV+l6xDBJErQ3AWXwKzREeL054rLe0eG7Q6oQ3BvJSOP2zWvWfY5LKZZbbWtTQjy/MbfTp3f4yarLr8mGmXVzNczanqZlmdpHIaIZJOT/V0B3SpUqBUqVKgi6jfQ6dZy3dyWEMKNJIVUsQoBJOB7hUJO0Ng92lqHkEzusao0ZHiZC4/9qk1M1K1ivbK4tblS0E8TRyAHBKsCDz5cE0Ou2hNuvcytLHDHdsUJO1QjRqQRxnBYY+mgu7bWrO5lt4oJS7XAlMeFPPdsFfPHGCaj23aSxmVG7xgssxhiyvz2Gcj48HiqaOfQ7a7gmQT25nmxA6ygIxlQOxAB4BCjPQ55880pX0O2Y6fJFOYe+jEKsRsmd2LDbnrgjr8PSgJ7DUYb5p1hD5t5O7k3IR4sA4HrwR8KmVVaBawwWatAk0SyZPdyybiCSSTkEgkkkk854q1oFSpUqBUqVKgVKlSoFSpUqDxhkEHzqKNNs1AC2sAA9Il9/u/aP1n1pUqDpbC1Ry6W8KMzBmKxgEsBgHPqB5117LFlm7tMswYnaOWHQ/GlSoHUQJwvTGAPSuqVKgVKlSoFSpUqD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58" name="AutoShape 22" descr="data:image/jpeg;base64,/9j/4AAQSkZJRgABAQAAAQABAAD/2wBDAAkGBwgHBgkIBwgKCgkLDRYPDQwMDRsUFRAWIB0iIiAdHx8kKDQsJCYxJx8fLT0tMTU3Ojo6Iys/RD84QzQ5Ojf/2wBDAQoKCg0MDRoPDxo3JR8lNzc3Nzc3Nzc3Nzc3Nzc3Nzc3Nzc3Nzc3Nzc3Nzc3Nzc3Nzc3Nzc3Nzc3Nzc3Nzc3Nzf/wAARCACvAHADASIAAhEBAxEB/8QAHAAAAgIDAQEAAAAAAAAAAAAABQYEBwECAwAI/8QAOxAAAQMCBAQFAgQFBAEFAAAAAQIDEQQhAAUSMQYTQVEiYXGBkTKhFEKx8AcVI8HhUmLR8TMWJHKisv/EABQBAQAAAAAAAAAAAAAAAAAAAAD/xAAUEQEAAAAAAAAAAAAAAAAAAAAA/9oADAMBAAIRAxEAPwC21G0YwTjYoEY0KL4D0yLH5xr06YyURjJSMBzg9DE72xqEwbmcc362nYXoWuVf6UiSPXtga7nUPJQxROvSYkKgj1EHAGkgRuMbBHkY74W262qzesWy04KZtqym23ApRvuVDr/tB8zjrU5S5JNGp5BIGqVmT798Awgf/HGZPTCnQZ4cvzNjLMwf1c5QQFLV/wCNZCiAT2tHlI2w2RE+H77YDxnuIxqrpcY8qTtjQg9PvgNFz+Upv5Y1BIOMkEbjGQJPl2wHcqtjWZxkp338saFHmQcBkz3t3OA2cZyhptynoahk1dgJVZE9T0xPzJSm6B5QWU+GCqfpBtPtM+2AjVblVG+WHEnWlrWXQBpUdo1TAvtJG+A4sijowFPIq31unUdLesdbqJhIFpk4IPFFbTs1FCtDrD41hS1FOpJG/laLe2BOS8S5fVVK2A60UKUpKUa/ET3SNoiet4thO4szqvzbMU5bSIVSZUVhDaVJiYUQV26WJF+mAsrLjRZe0thqpYDo30kSLbAdNtsSW67nuUSFtOnmkLIQkGAJAKpggSJkdRisMmosyyrOaaoq3qWrYS4S5ylcwgA3P+y5G/pucPWd54xkQXC3ncxq2VrZXyiWxoTPiOw7+e2Ai8Q5aj8U/WN1LFMtFR4ebCw4NCZseoIPhHnGBIzrNqF40oNSy2fE1WLWXGgmOuoffpOIOUPqrVpcoqtxAWeZWPVLKj4yCCozCfzAADeZ6YLCvYydn8G7mTaSpK1NrBEogAi3+kg9YvOAn0HFikVCUVj6KlhQ/wDOhvSbbm1iLj4OGgOpdQlxpSVoXdK0mQR64rmtVyQcyDZqOe5Z2keKFJCk2Um4GybiNxt345dmVSxWtts5k8VugqCXWShUAAjUkCFwOvXAWUpRIxqlZ1GdsR6Orar6Rmrp1S06kLEH6Z6Hz6RiQhM3kj0wE9SZ9j1jEavqUUVI9UuXS0mdIMSeg9z+uJJNp6euFvjmuRT5KunKFuOVZ5TYQYKTvqnyMe5HngBmZ1NRxBlLjT9PFO6rQ2hlQlRNgpUmwuP1xyHC+X0HDn4R18ckApOpdluGLnuqbDt5YA1vFFRkORsZU3TtIrKho8x1P0U/hEnUN1C5/wCsID1RmlUXal5519gqHMeeWYVJtvfr8DAPtFwBSrW9UGoWtBJ5VyLEG/we/wA4a+HMsXR0jTNXDymUclCnEjUG+1rbz7Y5cJLU7w/QIUrVpZSgE3kJt/bBnW4lJ5a2wEj8/T1wG9BlVDRU7rFDTNUyXLwykIItAiNsL1Zw/n1a5+Cq8ybOV6gpRaTodUB0MCPW8HBROar/ABRAepnGtGoISrTIFzE2+464KIq26plDyLgwRBBmfMTIwEVzL2E5aum5KXGtMFCravXacVtmvCVI3UqU07UJUogJEqVZWwEA26STi0y8dJBTa51J+LzhTzmsdqmgGadQQ6BC9KdQA79o6e+ARMuoqylzkIXUrcYWsoJGoApB3IOxg9O5xAzfOavOs1dqVVDjZpW3EMNs2CGzMiAN43ww8ROVQyJxynXpWLKUNwjdUXtIInvJwhsc1gGoZ0oQixBSPEFenoduwwFjfwizVCedlbz5l06mEHoUzI+P/wA/NnpiBBNj0xQfDFPV0vEWXuULaFv/AIxLQbUdIUAASSTsNM7dus4v5OgmUn0wEpSZJ2Jwp8XFFBW0mZrUFop0rLrSxKSIISRAJB1foeww1Kk2HXris+JVByvzNNTVzTuLUjmvGIQBBbSNoCjHycACFWwBWZ5TJeWlxBdZp3xKAoggSeomSB6DC3n2XtUNFQvL8T9SguLi6gd5J7HUALdDhmyjiigp9VJmNE7UZehITTgRIUkQCoGI26YVc3UxU1YfZbWy2tICW1L1wI29BgLw4boRS8PZe2kFRQyjXqVt4d49e2NXamsRmV2EfhSdCio+A7xBEwSYF42OKz4k4kzZupSKaveaYaCdDSAnSkA9bTNgSZ9IvgXQ8UZ5l6ZZqHFoA0lDgBSZk27ERb388BaTWaUtHXlOaoDPNOklzSkJ6RBuRHXbpiVQV1IXHQ2NDKHIW6HAEhRG0dz5YqGp4kqqxJ/F07IKoKlhvxOG8FRNyelrYO5fVB3LkModUpQTK0hVkKO6jI+rsL2GAf8AMs9om6jlOKWNE+JKplWxH77HAt7NaKqY0tKUVJTq8JNib2nsY+MVnWZspCyksJSpskQ0THkQTJ2nfEum4orGKVKGqOmlMAqeEk2gR1wDFmDlHWU/ItEnwk9Sd/7fOBGX09M/TvFSwqnoiptLe5dVqJsRufp+D3xCXnTS3YcpVMldjCYSra8dLYXapUPOIBJCjCifI/4wBxvOqprNW6plJDzSwpEjdUid5JFiB5bYv4BIUoDoTbtj584S5NXxNlVPUtBxl2rBcVcTAlIMRbUE/s4v5M9BJ8zgJqjbFUcbcPZqmqqKpxlioy1VQVph4pWApQJEbzYi02n2tJRJMSBgNxTlD+c5WpimdDVSg6mir6FHaFeR79PnAIH/AKfyKvycVWWy1/VIedUsygg/TeIgdYwn0+WOO563SIuA4hKi0rUEhSvv64kVFbmdPQVmTh4ttLcPOaJkgjdI6iTv3ge7d/D/ACGqQh2orEIDa0kNrCpKvcG0be2AKZ7wXTZq7+MTUFDsaUt6AAQDHQSelzOAmd8JMUOXkMlISDM6jqNriCDPXbyGCWcZ3UUqKnL6ZhQUoQsHbcAaT6RIwWyiiqs0apn65PKWhIcSUKnUFflvcXHmMBVn8hrS4tdM0otpH1EbDb2xZuQZQyjg9DdQnU4GVqJSNomYPrOCuZ0zbrLlPTqbLpGtaQbhO0+8fbEt+nV/IKrxwnlKgjYiOnrgKHeonUqTy1KWpRlJiSdt8d0UdUpkKLbi7mQQbmcOuRZc26lLDjoLraZQpQ+sdJv54MV+XUzDYISBpBJX1wFXuULribNuSknXrSbA7eff/OBznhBSpSkKUn6lAxO+HXNatshSW1I1xEJ6Kn/B+euEitZe/FraclapI0gb37eZOAY/4YZep/i2m1tq0U4W/qBICtIhMe6kn2xeqfKT6YTuBOFHOH6RTlU8h+rfACtIgMpgEpE738hMDDclMbq98BMJF5x4FMGDjBUAJi2MauwtbACc74eyzNaeocepKcVRRKaoMguJUBYzv0Aibi2AzGbppMuZdJC6EkN8wNkBsdJHW8Cfvhqq1rFHUEEoPKVpUkCQYNxhKOW5jlqGE5U41yQoGop1JSd41KB3HoLmMAwUVPRZg0io5SXUOXTzExANzYi20374kVT1Y2HGKKmSoQnlqCgAOhB2gWG3fAbJKxVUl01DCW6yCeVOkwIIHvP3xvxHxC9k9Ih1qnbClqCf6ipV3MDaQPO84AJxNS5zliXK2mqtT7o/qoABTpB7m/XCKvirOEBbYzF+NEFCpIGwjbBzOONk5my4p2haS+UpCVASNIvJm828/nCW8pMrWF8w67EiCr9+X/QNvBjeaVz5eS4tDTSSW1qTYq7z2vHXDjmbr1VTJbqadbSr6yCYJ6bW6CPfCJw7xE3RU7zTlQqmcSnU2ohRQT2gbT9sGE8ROPuojMW+aEkrCYUAbGEkAEkC159OuA4VPC9QgfzNaihBKVNIkEkz+m3zON+Dck/F8VsOVxCnKPmPuCZ1EEBH3Vqj/aPPHfOc2rF5aqpJLNQGjADclZ6Re15v2xpwTVVrfENKq6E1CSy604mCsAFRVtuCAfY98BaZ8I2G+PN3UZPtjBOq8482Qdr4CQq35hjwE4wtRm5nGkkXwGK5GqiqUhakqLKwFIAKgSk3A79sVAjP66rz2jWpGp5FnFsCOYgbggb4uLVH5iD0MYpZ9vMeHs2dcXSLU424AUnYpM3SRuDAP6xgDWZ8RcuqQlt6laU+0FBbuolBmBcdIiZ6++BPFFE6/Up01JW4iziFIICDNwABAFotgc65RVVRUVq2nqdaHVWSrWlC5mQT7ffDrwxlDD9MiuK1qeeOrTJ033I3t2/XAAMp4UzHQv8A9vTuggr1PJKpHYXHxjjmfCzzGguMsp/p6iC2o6v/ALHzxZKXaeneAVUK1oTCio2SCdz5yAMCc5zPUXFOD8IwkFKFPNklR722Tvvck7YCrF5Q8k7p0KJGnUR8+3xOJuUUL74WHfDTsrTqJRIuRYecfrhtfoOapaqNpp1bR1q5axAVtBB6kicL2fV7+XVAp2iUOJCubpJVOqDCuhIn74CMjNKzL1GrbU3VNodKQkyUgydo2mf+8E+Ca6uzLjShWKdBabStbiEE6WUlJAUfPoJ74WanNXHaUU9Oxy0xLqkj67TNjaL74tb+GVE7RcMpW4gJ/FPF5A/2kAA+8E++AbZJjUIEb4yABfbGsEp9TjyUKgXFjfASFXMkgDHgQZjbviJmVfT5dSfiH1q0zpSE7qPQDAtnOnqxRQy2hubeK5Hr/wBYA+txLada1BKY3JAGFLjbMKGqyeqoyyXiBqSsyNChPiAHlPkZ63xOWxUvjUhTzitY1K1QSOsE7b4E1uWKboakKcSp5YUUjokTsJuY88BXdO85SKLzsukqSoBRhLmqR9v7Ylo4kzCqChl7ymyVDmNK+kk2lMyb2kDrfrgHnBfZUlCggIQsEIF0G/Q9AcYbrfwZcSKdp1tRSVIdPhJB3BBEHfANac1zHKKct5zRLdZ06wpbZ8ap/wBQtHzjlUZtS8QVCHs1rk0yGyJYXZRjdItMmbR6eWFupzt+qQEghlBJBDK1wqBuUlRHwOmBxK1vKWkxAjSJJO3lgLQYzXhvJqB05c8H3nDHIU6pLiRtPXv6X9MLCnWK9GsLC3UErcQCQoKjtF4tbr64WH1IKU6HCIEqkjfr6zb4xydeUhBCIsoEqCo1GNj64CawtIzFtbDhA5gKtExIO+9up8sWpkn8QaJ1TVNmutLh8IqgAUgxPjG48yLWxTtOp1b5CZSCoeFQiR6e+JzSVuVIKVOEOKMhuIv/AI/ZwH0PT1DFSyHaV9t9rottQUPkY6ApkTa+KkyxVTlzLDtO+6yEoErSoiQDG3WReL7+WG7KOKuYhIzFtzYDnspsT5p/4+MBnO3nK7OFstpHLYOlAkmVWKvvb2HfEyhWC2lCP6ZUB4et+sx54GUYccecW6gcxwlZvuT2v54LJp/6iZbALdgNJB+0T7YD1ZS1jTRdoKw/iEG5WAsREkf4wJVXVa6pT1YwtLaknTqVKQIElPkSDYbee5Oq5jSUDxLAsAqx3kn7/Y4icQMtGnWspblIEldlLPlHXbAI+f5Wis1OBWiVFXhEje4/ffCPXschwlKiUAkXm8H9Nt8WS06E81NS0IUN9MxaythOE/OKBJU4pCQEuJ1m5MHyOAXk+JUAkEbaTcXtHzjKgvWIgkHoYJ8/jG6WjteSN0npB6H3xh1hMDxJIJuCJKsBzeX9SAdBkFV5J8saTpQ4VKBkfSIvbr5x/wA+kks6USWgSu0qEwO47Y2TRofRdtKfDHMUoCf3c4DnSvJcebUUayLJCCR737b+2DyKNRQ2talEBYWCkaZB/NtsRFsa5fQspKQ2kh1ZKpSqdCRECJGJtVTsqAe5jilNk6VIGkdLEX2i2A5VfESmqZDJacaWkho6zIiPqgi/aPOxxrT5lmDTgfQXihSAlWkEJCus26gDft544VFTVuJinQwZP1Oo1SZiUkn9+2M0oq0qUkuONkJlTYjQtWxJPa2AtDLFIKUKtoCQnwnfv+uDiAgoBSdhBPTznAHKwjQlRASj8oEW74P060IEITEQna2+A1KU6wmJI+kkyD+745VdM242WiECCdOpOod9+3liVU6GxKUAkyAEn+xwIrahx9CuQVQpUakKmR19Dce2AEZvQodfIp2zIgEJNyR3E3G/xhZzOmLqXDDigRqUYBneCQem9vLDvRIcKdDqkrChAEz/AI8sRKqhbcdW25oIMhOq/v8AvtgKkqkOIA5iCkfUApNv35WxDKgR+YKO4An3xYGc5G0XHEqCkrgaymQFRIP3wBRka3ClMuDWYITskDpv33tgARUeWoJ1gFI2sO3XHWNTLQbS2pIJAOxTtESbWjDMOH16eWoFJ6wBA9PgY0TkoKQtE+JQKQFfH6YAVSMFLYdQ0BqgFMEqvuPSBg20hkNutNsGEQm/U3Bk460dCtb4lRhJKoUnw7XiB5dcEKhhLSFnkKlMCCYkzfoJwCs8EMTLTYUg6iNMFV9yTfviW004+5PhColQQk+KOh++CblMFhLjiCpKQDriCD2Pfr+xjLVApACVJI1fW4ZN4Jgn0/fcG+jCtailI7hMXmBbBmndb0EBaZvAJuMK2WZgHlINPKuYmQVKJm1u0WP2wbQ4WDJWVGYKY298AWccbCwnUQD4RqsZ98QXWgh8uoWUkWITJCh6f8Yw3mdO44WzOsJUQIvYwTOOpfbeaKpMJ2XpuJ64AfEVpJlKSf6ZB+Z/fTEkjmOBSgUkGAe2OFdoXpU2YEwFwd9jbE2jD3L0kJ1JgBW+rzI+bTgIOY0qHQuDGpOmCIExvOBlLliHQ4FCHIvBMmOv774Zl06uVoO8eE2PaN/ffEYUDzDiVNouEgEA2ieknALzmX8qzKlJClTpIAO0jp39MaUWU8ysB0qCQBI6KJ6faMNlXl7zrSeS2Q4YIUSD/f2x1byx9TGnlKkk+LUJSLSBfALbNG3Sl59rnS4mQFiEx3322xBrVPEpPIdcKbKICRYnuTt/cjDa/lFStlLTVKFDUPGpSZA6/mHp74j/AMiry2sIpEtrcVJhaCAP3H+OoJtc+ksyplatIBGrSCDMSb26/uMcGKlSnXG+Q4EkgKEpA1Edfjce2Gmr4SzR3SRTFRI0KSXkwAOov62xzHBucaUJRTJSQQoqU4kyfn0A388B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0" name="AutoShape 24" descr="data:image/jpeg;base64,/9j/4AAQSkZJRgABAQAAAQABAAD/2wBDAAkGBwgHBgkIBwgKCgkLDRYPDQwMDRsUFRAWIB0iIiAdHx8kKDQsJCYxJx8fLT0tMTU3Ojo6Iys/RD84QzQ5Ojf/2wBDAQoKCg0MDRoPDxo3JR8lNzc3Nzc3Nzc3Nzc3Nzc3Nzc3Nzc3Nzc3Nzc3Nzc3Nzc3Nzc3Nzc3Nzc3Nzc3Nzc3Nzf/wAARCACvAHADASIAAhEBAxEB/8QAHAAAAgIDAQEAAAAAAAAAAAAABQYEBwECAwAI/8QAOxAAAQMCBAQFAgQFBAEFAAAAAQIDEQQhAAUSMQYTQVEiYXGBkTKhFEKx8AcVI8HhUmLR8TMWJHKisv/EABQBAQAAAAAAAAAAAAAAAAAAAAD/xAAUEQEAAAAAAAAAAAAAAAAAAAAA/9oADAMBAAIRAxEAPwC21G0YwTjYoEY0KL4D0yLH5xr06YyURjJSMBzg9DE72xqEwbmcc362nYXoWuVf6UiSPXtga7nUPJQxROvSYkKgj1EHAGkgRuMbBHkY74W262qzesWy04KZtqym23ApRvuVDr/tB8zjrU5S5JNGp5BIGqVmT798Awgf/HGZPTCnQZ4cvzNjLMwf1c5QQFLV/wCNZCiAT2tHlI2w2RE+H77YDxnuIxqrpcY8qTtjQg9PvgNFz+Upv5Y1BIOMkEbjGQJPl2wHcqtjWZxkp338saFHmQcBkz3t3OA2cZyhptynoahk1dgJVZE9T0xPzJSm6B5QWU+GCqfpBtPtM+2AjVblVG+WHEnWlrWXQBpUdo1TAvtJG+A4sijowFPIq31unUdLesdbqJhIFpk4IPFFbTs1FCtDrD41hS1FOpJG/laLe2BOS8S5fVVK2A60UKUpKUa/ET3SNoiet4thO4szqvzbMU5bSIVSZUVhDaVJiYUQV26WJF+mAsrLjRZe0thqpYDo30kSLbAdNtsSW67nuUSFtOnmkLIQkGAJAKpggSJkdRisMmosyyrOaaoq3qWrYS4S5ylcwgA3P+y5G/pucPWd54xkQXC3ncxq2VrZXyiWxoTPiOw7+e2Ai8Q5aj8U/WN1LFMtFR4ebCw4NCZseoIPhHnGBIzrNqF40oNSy2fE1WLWXGgmOuoffpOIOUPqrVpcoqtxAWeZWPVLKj4yCCozCfzAADeZ6YLCvYydn8G7mTaSpK1NrBEogAi3+kg9YvOAn0HFikVCUVj6KlhQ/wDOhvSbbm1iLj4OGgOpdQlxpSVoXdK0mQR64rmtVyQcyDZqOe5Z2keKFJCk2Um4GybiNxt345dmVSxWtts5k8VugqCXWShUAAjUkCFwOvXAWUpRIxqlZ1GdsR6Orar6Rmrp1S06kLEH6Z6Hz6RiQhM3kj0wE9SZ9j1jEavqUUVI9UuXS0mdIMSeg9z+uJJNp6euFvjmuRT5KunKFuOVZ5TYQYKTvqnyMe5HngBmZ1NRxBlLjT9PFO6rQ2hlQlRNgpUmwuP1xyHC+X0HDn4R18ckApOpdluGLnuqbDt5YA1vFFRkORsZU3TtIrKho8x1P0U/hEnUN1C5/wCsID1RmlUXal5519gqHMeeWYVJtvfr8DAPtFwBSrW9UGoWtBJ5VyLEG/we/wA4a+HMsXR0jTNXDymUclCnEjUG+1rbz7Y5cJLU7w/QIUrVpZSgE3kJt/bBnW4lJ5a2wEj8/T1wG9BlVDRU7rFDTNUyXLwykIItAiNsL1Zw/n1a5+Cq8ybOV6gpRaTodUB0MCPW8HBROar/ABRAepnGtGoISrTIFzE2+464KIq26plDyLgwRBBmfMTIwEVzL2E5aum5KXGtMFCravXacVtmvCVI3UqU07UJUogJEqVZWwEA26STi0y8dJBTa51J+LzhTzmsdqmgGadQQ6BC9KdQA79o6e+ARMuoqylzkIXUrcYWsoJGoApB3IOxg9O5xAzfOavOs1dqVVDjZpW3EMNs2CGzMiAN43ww8ROVQyJxynXpWLKUNwjdUXtIInvJwhsc1gGoZ0oQixBSPEFenoduwwFjfwizVCedlbz5l06mEHoUzI+P/wA/NnpiBBNj0xQfDFPV0vEWXuULaFv/AIxLQbUdIUAASSTsNM7dus4v5OgmUn0wEpSZJ2Jwp8XFFBW0mZrUFop0rLrSxKSIISRAJB1foeww1Kk2HXris+JVByvzNNTVzTuLUjmvGIQBBbSNoCjHycACFWwBWZ5TJeWlxBdZp3xKAoggSeomSB6DC3n2XtUNFQvL8T9SguLi6gd5J7HUALdDhmyjiigp9VJmNE7UZehITTgRIUkQCoGI26YVc3UxU1YfZbWy2tICW1L1wI29BgLw4boRS8PZe2kFRQyjXqVt4d49e2NXamsRmV2EfhSdCio+A7xBEwSYF42OKz4k4kzZupSKaveaYaCdDSAnSkA9bTNgSZ9IvgXQ8UZ5l6ZZqHFoA0lDgBSZk27ERb388BaTWaUtHXlOaoDPNOklzSkJ6RBuRHXbpiVQV1IXHQ2NDKHIW6HAEhRG0dz5YqGp4kqqxJ/F07IKoKlhvxOG8FRNyelrYO5fVB3LkModUpQTK0hVkKO6jI+rsL2GAf8AMs9om6jlOKWNE+JKplWxH77HAt7NaKqY0tKUVJTq8JNib2nsY+MVnWZspCyksJSpskQ0THkQTJ2nfEum4orGKVKGqOmlMAqeEk2gR1wDFmDlHWU/ItEnwk9Sd/7fOBGX09M/TvFSwqnoiptLe5dVqJsRufp+D3xCXnTS3YcpVMldjCYSra8dLYXapUPOIBJCjCifI/4wBxvOqprNW6plJDzSwpEjdUid5JFiB5bYv4BIUoDoTbtj584S5NXxNlVPUtBxl2rBcVcTAlIMRbUE/s4v5M9BJ8zgJqjbFUcbcPZqmqqKpxlioy1VQVph4pWApQJEbzYi02n2tJRJMSBgNxTlD+c5WpimdDVSg6mir6FHaFeR79PnAIH/AKfyKvycVWWy1/VIedUsygg/TeIgdYwn0+WOO563SIuA4hKi0rUEhSvv64kVFbmdPQVmTh4ttLcPOaJkgjdI6iTv3ge7d/D/ACGqQh2orEIDa0kNrCpKvcG0be2AKZ7wXTZq7+MTUFDsaUt6AAQDHQSelzOAmd8JMUOXkMlISDM6jqNriCDPXbyGCWcZ3UUqKnL6ZhQUoQsHbcAaT6RIwWyiiqs0apn65PKWhIcSUKnUFflvcXHmMBVn8hrS4tdM0otpH1EbDb2xZuQZQyjg9DdQnU4GVqJSNomYPrOCuZ0zbrLlPTqbLpGtaQbhO0+8fbEt+nV/IKrxwnlKgjYiOnrgKHeonUqTy1KWpRlJiSdt8d0UdUpkKLbi7mQQbmcOuRZc26lLDjoLraZQpQ+sdJv54MV+XUzDYISBpBJX1wFXuULribNuSknXrSbA7eff/OBznhBSpSkKUn6lAxO+HXNatshSW1I1xEJ6Kn/B+euEitZe/FraclapI0gb37eZOAY/4YZep/i2m1tq0U4W/qBICtIhMe6kn2xeqfKT6YTuBOFHOH6RTlU8h+rfACtIgMpgEpE738hMDDclMbq98BMJF5x4FMGDjBUAJi2MauwtbACc74eyzNaeocepKcVRRKaoMguJUBYzv0Aibi2AzGbppMuZdJC6EkN8wNkBsdJHW8Cfvhqq1rFHUEEoPKVpUkCQYNxhKOW5jlqGE5U41yQoGop1JSd41KB3HoLmMAwUVPRZg0io5SXUOXTzExANzYi20374kVT1Y2HGKKmSoQnlqCgAOhB2gWG3fAbJKxVUl01DCW6yCeVOkwIIHvP3xvxHxC9k9Ih1qnbClqCf6ipV3MDaQPO84AJxNS5zliXK2mqtT7o/qoABTpB7m/XCKvirOEBbYzF+NEFCpIGwjbBzOONk5my4p2haS+UpCVASNIvJm828/nCW8pMrWF8w67EiCr9+X/QNvBjeaVz5eS4tDTSSW1qTYq7z2vHXDjmbr1VTJbqadbSr6yCYJ6bW6CPfCJw7xE3RU7zTlQqmcSnU2ohRQT2gbT9sGE8ROPuojMW+aEkrCYUAbGEkAEkC159OuA4VPC9QgfzNaihBKVNIkEkz+m3zON+Dck/F8VsOVxCnKPmPuCZ1EEBH3Vqj/aPPHfOc2rF5aqpJLNQGjADclZ6Re15v2xpwTVVrfENKq6E1CSy604mCsAFRVtuCAfY98BaZ8I2G+PN3UZPtjBOq8482Qdr4CQq35hjwE4wtRm5nGkkXwGK5GqiqUhakqLKwFIAKgSk3A79sVAjP66rz2jWpGp5FnFsCOYgbggb4uLVH5iD0MYpZ9vMeHs2dcXSLU424AUnYpM3SRuDAP6xgDWZ8RcuqQlt6laU+0FBbuolBmBcdIiZ6++BPFFE6/Up01JW4iziFIICDNwABAFotgc65RVVRUVq2nqdaHVWSrWlC5mQT7ffDrwxlDD9MiuK1qeeOrTJ033I3t2/XAAMp4UzHQv8A9vTuggr1PJKpHYXHxjjmfCzzGguMsp/p6iC2o6v/ALHzxZKXaeneAVUK1oTCio2SCdz5yAMCc5zPUXFOD8IwkFKFPNklR722Tvvck7YCrF5Q8k7p0KJGnUR8+3xOJuUUL74WHfDTsrTqJRIuRYecfrhtfoOapaqNpp1bR1q5axAVtBB6kicL2fV7+XVAp2iUOJCubpJVOqDCuhIn74CMjNKzL1GrbU3VNodKQkyUgydo2mf+8E+Ca6uzLjShWKdBabStbiEE6WUlJAUfPoJ74WanNXHaUU9Oxy0xLqkj67TNjaL74tb+GVE7RcMpW4gJ/FPF5A/2kAA+8E++AbZJjUIEb4yABfbGsEp9TjyUKgXFjfASFXMkgDHgQZjbviJmVfT5dSfiH1q0zpSE7qPQDAtnOnqxRQy2hubeK5Hr/wBYA+txLada1BKY3JAGFLjbMKGqyeqoyyXiBqSsyNChPiAHlPkZ63xOWxUvjUhTzitY1K1QSOsE7b4E1uWKboakKcSp5YUUjokTsJuY88BXdO85SKLzsukqSoBRhLmqR9v7Ylo4kzCqChl7ymyVDmNK+kk2lMyb2kDrfrgHnBfZUlCggIQsEIF0G/Q9AcYbrfwZcSKdp1tRSVIdPhJB3BBEHfANac1zHKKct5zRLdZ06wpbZ8ap/wBQtHzjlUZtS8QVCHs1rk0yGyJYXZRjdItMmbR6eWFupzt+qQEghlBJBDK1wqBuUlRHwOmBxK1vKWkxAjSJJO3lgLQYzXhvJqB05c8H3nDHIU6pLiRtPXv6X9MLCnWK9GsLC3UErcQCQoKjtF4tbr64WH1IKU6HCIEqkjfr6zb4xydeUhBCIsoEqCo1GNj64CawtIzFtbDhA5gKtExIO+9up8sWpkn8QaJ1TVNmutLh8IqgAUgxPjG48yLWxTtOp1b5CZSCoeFQiR6e+JzSVuVIKVOEOKMhuIv/AI/ZwH0PT1DFSyHaV9t9rottQUPkY6ApkTa+KkyxVTlzLDtO+6yEoErSoiQDG3WReL7+WG7KOKuYhIzFtzYDnspsT5p/4+MBnO3nK7OFstpHLYOlAkmVWKvvb2HfEyhWC2lCP6ZUB4et+sx54GUYccecW6gcxwlZvuT2v54LJp/6iZbALdgNJB+0T7YD1ZS1jTRdoKw/iEG5WAsREkf4wJVXVa6pT1YwtLaknTqVKQIElPkSDYbee5Oq5jSUDxLAsAqx3kn7/Y4icQMtGnWspblIEldlLPlHXbAI+f5Wis1OBWiVFXhEje4/ffCPXschwlKiUAkXm8H9Nt8WS06E81NS0IUN9MxaythOE/OKBJU4pCQEuJ1m5MHyOAXk+JUAkEbaTcXtHzjKgvWIgkHoYJ8/jG6WjteSN0npB6H3xh1hMDxJIJuCJKsBzeX9SAdBkFV5J8saTpQ4VKBkfSIvbr5x/wA+kks6USWgSu0qEwO47Y2TRofRdtKfDHMUoCf3c4DnSvJcebUUayLJCCR737b+2DyKNRQ2talEBYWCkaZB/NtsRFsa5fQspKQ2kh1ZKpSqdCRECJGJtVTsqAe5jilNk6VIGkdLEX2i2A5VfESmqZDJacaWkho6zIiPqgi/aPOxxrT5lmDTgfQXihSAlWkEJCus26gDft544VFTVuJinQwZP1Oo1SZiUkn9+2M0oq0qUkuONkJlTYjQtWxJPa2AtDLFIKUKtoCQnwnfv+uDiAgoBSdhBPTznAHKwjQlRASj8oEW74P060IEITEQna2+A1KU6wmJI+kkyD+745VdM242WiECCdOpOod9+3liVU6GxKUAkyAEn+xwIrahx9CuQVQpUakKmR19Dce2AEZvQodfIp2zIgEJNyR3E3G/xhZzOmLqXDDigRqUYBneCQem9vLDvRIcKdDqkrChAEz/AI8sRKqhbcdW25oIMhOq/v8AvtgKkqkOIA5iCkfUApNv35WxDKgR+YKO4An3xYGc5G0XHEqCkrgaymQFRIP3wBRka3ClMuDWYITskDpv33tgARUeWoJ1gFI2sO3XHWNTLQbS2pIJAOxTtESbWjDMOH16eWoFJ6wBA9PgY0TkoKQtE+JQKQFfH6YAVSMFLYdQ0BqgFMEqvuPSBg20hkNutNsGEQm/U3Bk460dCtb4lRhJKoUnw7XiB5dcEKhhLSFnkKlMCCYkzfoJwCs8EMTLTYUg6iNMFV9yTfviW004+5PhColQQk+KOh++CblMFhLjiCpKQDriCD2Pfr+xjLVApACVJI1fW4ZN4Jgn0/fcG+jCtailI7hMXmBbBmndb0EBaZvAJuMK2WZgHlINPKuYmQVKJm1u0WP2wbQ4WDJWVGYKY298AWccbCwnUQD4RqsZ98QXWgh8uoWUkWITJCh6f8Yw3mdO44WzOsJUQIvYwTOOpfbeaKpMJ2XpuJ64AfEVpJlKSf6ZB+Z/fTEkjmOBSgUkGAe2OFdoXpU2YEwFwd9jbE2jD3L0kJ1JgBW+rzI+bTgIOY0qHQuDGpOmCIExvOBlLliHQ4FCHIvBMmOv774Zl06uVoO8eE2PaN/ffEYUDzDiVNouEgEA2ieknALzmX8qzKlJClTpIAO0jp39MaUWU8ysB0qCQBI6KJ6faMNlXl7zrSeS2Q4YIUSD/f2x1byx9TGnlKkk+LUJSLSBfALbNG3Sl59rnS4mQFiEx3322xBrVPEpPIdcKbKICRYnuTt/cjDa/lFStlLTVKFDUPGpSZA6/mHp74j/AMiry2sIpEtrcVJhaCAP3H+OoJtc+ksyplatIBGrSCDMSb26/uMcGKlSnXG+Q4EkgKEpA1Edfjce2Gmr4SzR3SRTFRI0KSXkwAOov62xzHBucaUJRTJSQQoqU4kyfn0A388B/9k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555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2" name="AutoShape 26" descr="data:image/jpeg;base64,/9j/4AAQSkZJRgABAQAAAQABAAD/2wBDAAkGBwgHBgkIBwgKCgkLDRYPDQwMDRsUFRAWIB0iIiAdHx8kKDQsJCYxJx8fLT0tMTU3Ojo6Iys/RD84QzQ5Ojf/2wBDAQoKCg0MDRoPDxo3JR8lNzc3Nzc3Nzc3Nzc3Nzc3Nzc3Nzc3Nzc3Nzc3Nzc3Nzc3Nzc3Nzc3Nzc3Nzc3Nzc3Nzf/wAARCACaAH4DASIAAhEBAxEB/8QAGwAAAQUBAQAAAAAAAAAAAAAABgACAwQFBwH/xAA3EAACAQMDAwIEBQIGAgMAAAABAgMABBEFEiEGMUFRYRMiMnEHFIGRoRVSIyQzQmKxwdHh8PH/xAAUAQEAAAAAAAAAAAAAAAAAAAAA/8QAFBEBAAAAAAAAAAAAAAAAAAAAAP/aAAwDAQACEQMRAD8A7jSpUqBUqVQzTrEDk80EpIAyary3caecmsm91LvzWNcaiWOAeTQEcmpjOARmmLfSORjz61l2JRZVMzAN8IycngYNWrjVIEWaRHRgq4UZGCfTNBox3DnvIAR4qVLogc4P2rOiuI5o3aKVO+A2fQc1XEx3hmYt4b70BBHOj45wfepayLRRIpcvkHkeKnjuTDII5O3g+tBoUqajh1ypzTqBUqVKgVKlTJXCIWPigjuZ1iU5PNDmo6jyfm/mn6tfHLc0J6jfcnmglvdR7/N/NZzXR+WVidpPHvise9vu/NUo7/eEhklVIhIrsWbGBn+aAztbDVtYs/i2ijYxWMM7Yyo5Jz6Zq5B0lqUkwiurtEto8FGTkt68ePNTP1r01p0AWPUlbamPhxKWye/HpWhpPVdjq2iT6lY/EZIEbfGfqDDkD9eP3oIG6dvra1iezmAnjJHw2bjb6Zx385qiItStL2CxunO12JMyDhuPX7A/tTLX8UdBuyFnkmsj2Jkjzj9s1qt1p09PIiRajDI2cAkY/wC6C2uoxx3MZUgQlRud/wCM/wA1cuHSaIBSBJtyo859KHdVgdJY2tRvhmkypP8AsPPH29P2qzpZCP8AmRcK+5CCgIwT3zQa+nX/AGUmttHDqCKB5LkQancRK3yq/H680RaXeblAJoNilSHalQKsrVrrYpUGtKVtiE0Jazc9+aDF1a85bmhLUbzk81o6tdctzQjqV0cnmggvbzvzUWkW0ur3T2kDgSuu1AfUkCse9uu/NLpvVbix1hby2k2vbj4gH9+CMjHk4JoOg9K9IE39/p+tW4M0QU/EAJXDDPHGOPXPejXTtHsdN0W5t9Ih+SV1idgTl9pwWz68/wACtaz1MajaLMoKiWMEgAZyR/NCNj+J/SwsraxT8wkgOJg0DAJjO5if/vegLNQ6X0i6ke8hsbdLp12uwTGec547fcUIP0T/AFe4mS6lSN8/JPFEcD75Az4o/wBGv7DU7JLixuVmt24WVDw3Hg1Ldzx2yOVUEgHBPmgxNKt5NJtYNPv78TzbSocqRv8A/mhbUdRbTL14QmXclm2HjnzWxb3r3t7cSMiMIV+QM2A7HgDP3oOnmutPnu7+JJE065iaIrMw3Ng7SBnkc5x5oNSO+L30z5Iy5ODRRpN39PNcz066JYEnJPc0X6Rc9uaDp1lN8WIe1WawdFuc4Ge/Fb3egpanLshIoF1mf6uaLtbkwpFAGtS/VzQDOqz8tzQlqM/J5rd1WXluaEtRl5PNBl3s+c4qfp9v860XylpkMahgPP37dqzpG3Oam07ab6APKIVLgGQ/7feg7P0/1nYaDoFs98V/NKmUgVGGVztyK0NO1fRppV1CHpi7t72dsEpaczRkZLHA5GeOayultDa70c3MMNnqawsRaEuA20jkDI4I70X6Zodk9p+X1K2njmK/Ksl58Q88naAeMUEMPWulRyiw3JbcnMFxGYCoHkbgAfuKtaqt7qMEB06RfhzeHyOPelc9OQy6Y1h+XS6wCIJHIZoW8MC3IxihbXepLjpbU10wJJfzysC8hBUOR228Y7DHDf8AqgJ/yTW9gv5e3Qj8wpaQEZPByR9u361znr7qqxvbiLTdLhwLcGOeSRcsCG7A57HuTWj1J1ldyxQJdCWytJ5MTlGzLCCOCpBIIJDc9+DXJVuGkvJXkfezOSX/ALue9AY6bccjmjDSJ+1c/wBNl5HNGGky/TzQdK0SflefNGEDbolPtXPtEl5XmjrT23QD2oMjXW5auf60/wBVHmunlv1rn+s/7qAN1Z+WoR1FuTRVq3dqEtR7mgzK9B5pAEkKoyx8UW9O9JJqBR7m5KsW/wBNU8Dvkn7eKBnR+v3OipcGymy8ihWickBue49MYB/ejnSdfubiGK71O9RUeXdDHlfixyFSH28+gzzQd1D0jdw3F1LYLuhDD5EHAXAxisW8W/0W2ksJ7aNBOciZkDFlwAQD74GfPFAbXnV17/UYIodfVLVkMguRGV+JnKkAY7+fvUVzqax3dw93OES2jBeG4GxpnUZU48tu5z6elc4MkjqqM7Mq8KpPb7V0Do/p6bXpodU6juJWt4NoRJOd4XHDe3agpa5b315pCatqMLhruRViRjgzLyd5HZTg4GBz3rCvtINvbjUbORpLLd8OQPgSW7/2yD35wRwa7D1Xo/8AXporQoGtnyoYD6CRhWH2P8UPfh5eiPU7npvqGCBryINAfioCXAb6SfOPA54NAE6Y/wBJow0h+1E/UP4bWzgXnT4EBPzGBidjfb+3/qhmwgmtbhoLiNo5Y22sjDBBoDnRX5FH2ktmE1z3RfFH+j/6R+1Bn66vLUCajazXMpit4nkkPZVGc10jU7UzybQCQe+KltNPgtUxEm3Pc+TQchuPw/1m6Xe6wwrjJBfLD9B5rW0r8LtGt42bVQbuVhgb2Kqp9gP/ADmunTBFXnAx5JxWVd8gq4O1fIFAMHo3Q7e0jjstOiYxDIcLlsjyT61mS9P3lvLHNp4XeSNykYAH/ijTTIbiK4dzIpgZOFxzntmpZbXZMZFlYnOSPFBg22hJeQiPUExKANrIT3znn171na50D/U7Y277HjB+XdwykemKMDKdjKSV9SOP4pQzbAiuMgcrig4Pe9DT2F2YYdNmvASATsOVGK0tIttX3JbixuYY4zz8uVPtXdVt43cyBMMQBkDGac1pH24wKAS0i2ZIbdpNxnOMhhyMGhP8VumLq01O26w0ZQHgKm9Crn6eznHjAwf0rqf5KMSg9z33DvmrEkCSRNDOodHBV1bswPcUGN0vrUGt6JbX0GNsyf4iZHyN5U/rUmo9PabfT77m2DvtAEgJDYHv5oOj0x+htdN1Zq7aPLJ/mou4RWPDAf8AHOK6JayRSBVR96uu5XByCPWgE5tHOmXaiMl4H+hj3HsaKdJXERpuoQGaAoR8ykMD+tWNNTbDzQWmAznzUMjjcUzzjzVg9qoyKHdnx8y+9BDNlnyTuHp4NR/CJDDb3/u4p04kJBV+e4Hg1EqzyLi4fzwyNjJHNB7NHIsZSJckDIKn6v0qC2mUukJGQ4OecbT6f9/tSnt5PjvJufxx3/aq11C0Y+JakltxLf8AHj/9oNKSGMDlhk9iaqzAxxksB8pxxUi3YlUbcBsDv6morhducLkd+O1Bp2TlraMn0x3q0RkYNZmlMp+UZ7ea0t3pQI4VSccAZpoO7B7g1HLIG/w2JGfQUtuxRjn1oMrqMJFbLdSxiSBW+HOh8xtwax7FrrRpI7T4nxbZH+JaOPMZzlf2J+2BRPcwx3lvJbSLmKRCre+aw9HjLwvpl3zNaNtjY98eP07UBQpWaNJF5BGR7ipkUBeBiqenAxxiBhjb9J9qvCgVVXQJMPRhVqmSIG70FUxbmyewrwr23LkD3qzsAGKhnVgpK84Hb1oIJFYjEZww5Gaz9UQTMiwR/wCIwJWRW8+Qce1WgszYZyEBzlSa9kgkCIkEhjAI5wDkUGPp8KQ7I3wWEhyPTvVsjbiOEH5iCFHv3+1XY9OhSQXBCvIBy/vUNzI1rM0wi7jOAOTQW7KL4KhRyR5qxg+Kht5C6g4J481Nv296DxjtHI7djUeSwGef1pjPLn5QCM85qQDK5xQNjG3vk898eKpX9nsvIr2LIYnbJ7+laK9+OKlCh1KkcUHsKggNipq8UYGK9oFSpUqBpFMwealppFBC8SupVgMH2qH4TRjCk4z29Kt4rxhQQquWPJx6VDdIxUEePPtVkDGSR+gqvLKdvfA9KDyDsSMYxxSmZtqnOMnA8816m4AY7eles3IUefagcqnB5/enAbl+Y80sYOKeq8UDUUZ9anRcD3pKoHNOoFSpUqBUqVKgVKlSoPMUw7gfapKVBTZJC3fGT4r1YMA7zub1q0aaaCvtfd39uaeIh5AzU1OoIhEM1IBivaVAqVKlQKlSpUH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55575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4" name="AutoShape 28" descr="data:image/jpeg;base64,/9j/4AAQSkZJRgABAQAAAQABAAD/2wCEAAkGBhIGDxIREhQTERQWEBQYGRgUExcWGxUWFSAZFRgYHh4jHjIkHRkkJRMcHzAgJSspOC0sGCMxQTEqNSgrLCkBCQoKDgwOGg8PGjQkHiQvLCwsNTU1Ki80NTYsNSwsKTQxNSo0NS8wLyksLCwpLDQwLyspLCwsKS0sNCwsKSwsKf/AABEIAHYAeAMBIgACEQEDEQH/xAAbAAEBAAMBAQEAAAAAAAAAAAAABQMEBgIBB//EAD8QAAICAAQCBQgHBQkAAAAAAAECAAMEBRESITEGE0FRgRQiMlJxgpGSIzNCYWJyoiRTY6GxFRYlNENzg5PR/8QAFwEBAQEBAAAAAAAAAAAAAAAAAAIBA//EACkRAAIBAgMHBAMAAAAAAAAAAAABAhExAxIhInGBkaGx0UFRYfETMsH/2gAMAwEAAhEDEQA/AP3GIiAIiIAiIgCImtjcxry7Z1jhN9i1rr9p29FfadIB7qxaXu6KwLIQGHapYbh8QdZ8xuOry6s2WMEQaak/edAPvJJAAHfIGZZjV0dzFbLrEqrxGGZSXYKOsw53Lz71tYe6Jly6hukNq4u0FakOuHqYaHu69x65B80H0QdeZ4AdDERAEREAREQBETTxuaLl5G9bNpHpqhZR9x04j26aTG6XKjFzdIqrNyJhw2LTGrurdXHerAj+UzTTGmnRiImFsZWjisugc8lLDcfDn2QYZpFz/o2M/wBN9joq1uFCHTR2088nt02jQe2WpzuNsPSi1sOhIwyNtvcHTrWHPDqe712H5RxJ0A5vpHXZniXYutkGHXDdQ7tVvN9ZYdfbUNdEVQWIPnbtOWgBP6Fh6hQiqNSFUAanU6AacT2nhMeIwKYilqSoFbVlCoGg2EbdAO7Q6TQ6J4lsRg6g/p1g1P8AnpJqJ8dmvjAK8REAREQBERAEREA0MTklOJbft2P69ZKN8Rz8dZh8nxWC9Cxb19W0bG8HUaHxXxlWJOVHZY86Ueq+dfrhQljPlo4Xo+HPe41T5xqvx0krMckfNbrGQVNXb5MRbu1NfUksSug4k9hBHOdQRrOO6V5ZXiGXDYVB5Q7K7IrtVWaVYF+t2/ZbTaOBJJ7gY2kG8KSs0+a8rmypmuOfM7Tg8OxU6A32r/oo3JVP75hy9Ued6utfBYJMurWqtQiIuigdg/8Afv7ZznRzKMT0brcLVQUe57Oqrcqat2nmqxGjcteO3npy0livP6tQtm6hjyFw2a+xvRPgYzL1CwZyVY67vFylIWUnyHHYujsfq8Qg/OOrs/VVr78uA6yHnn7FisHiOw2PQ/5bxqv66k+aUcS7ElXZ0Uxq4UIDrUrliW5MXXQAKRr9H2kc5VgCIiAIiIAiIgCImjm+bLk9e9gWJYKiLxax29FFHef5AEngDAMWd5wctCpWvWX2krVXrpuI5sx7K111ZvDmQJ6yXKBlSMWbrLrG3W2EaGx+XLsQclXsA9pOHJMpfDlr7yGxNgG4jitaDitKfgXXiftHUnsArwBPNlYuBVgGB5gjUHwnqIFiWcgSnjQz4c91Z8zxQ6r8AJC6ZX4nDYXq7DTte6pRiPOQUEMHWx148AUA4MBqRynYz4yhxoeIPfJypWOzxpSVJa7787/w5fo9m9GelL7GRMRxTVLHVbUrZtrICfPrOpYc+fOdTOd6O4RGqvwliKwoxNihWAP0b/S18+5bNPdm6ckOG/y9r0/hb6RPlbiPdIirQUcOSvR/Oq6a9GVYkvy/EYP62nrB61B3foPH4FpsYPNqccSEcFhzU+aw9qniPhCkhLBmlW691r2txNyIiUcRMXlSb+r3Lv0127hroe3TnpMs08zwtFyFr1Qqikln0GwDiTu+zp3zHX0KjlrtHM9H8bbk5xduLNq1hmINm/TXrLQqqD6TFSmmzgRtGmusrZRl74yzyzErtsIIqqPHyes8x3da32m7PRHAceU/u1iM8s8orQCtraXw9mIusNmHSohtQhHKzQkAnXRuPcOz/tWzCfX0sB69P0q+0gDePlMzNS5awnOuTXvy8VKkTXweYVZgNa3Vx+Eg6e0dnjNiUnU5yi4ujVGIiIMEREAhN/h+Zg8lxOGI/wCTDnUeJS0/9cuyH0t/Z6q8QOeHxFdh/wBsnq7f0WMfCXIAmG3CJeysyqzKdVJAJU/ceyZog1NqwiIgwSRmWUvm9yCwr5MmjbBzusB1Af8AhroDt+0efAaGvEAREQDSxeT0447mQbux11Vh7w0M1/IsTgvqrRavq3jj4WKNfmB9sqxJcUdo400qPVez1+uBL/t3yb6+t6PxEb6/nXl7wEoUYhcSu5GVwe1SCPiJkk6/IabSWUGpz9upjW3jpwPiDG0vk2uFK6y7tV116soxJfV4rBeiyYle5x1b/MBtPwE+rn9dZ23B8O38UaKfY41U/GMy9dB+CT/Ta3eL9Dcx2EXMKrKn4q6MjexgVP8AWaHRXFti8HVv9NFNb/npJqb4lNfGVVcONQQQe0SBltoyvFY2puCnZiV/LYClmnvUk++JRwOgiTsmx9mZ1payKiWVq66PubRuIDcNNdCORMowBERAEREAREQBERAEREATy6CwEEAg8weOs9RAJj5BXWS1JfDt/COi+KHVD8JyHSO/GZXjFsJdnCV1UdVQuzEda4NldpOoQ+YNPOXvGupE/QpJ6U4Nsbg7gnpqosTT95URYn80A8ZKilY6yxZSVJOvfncwZPdhMAdibqGI0Fdpddo4nRFY7QPycJdmnh7Ks7oR9qvXZWrgMAQQwDD+sYLK0y8nq9yqR6G9io+8AnzfCFU2X42qqqfPrp2ZuRESjiIiIAiIgCIiAIiIAiIgCIiAfEQVgAAADkBw0n2IgCIi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66" name="AutoShape 30" descr="data:image/jpeg;base64,/9j/4AAQSkZJRgABAQAAAQABAAD/2wBDAAkGBwgHBgkIBwgKCgkLDRYPDQwMDRsUFRAWIB0iIiAdHx8kKDQsJCYxJx8fLT0tMTU3Ojo6Iys/RD84QzQ5Ojf/2wBDAQoKCg0MDRoPDxo3JR8lNzc3Nzc3Nzc3Nzc3Nzc3Nzc3Nzc3Nzc3Nzc3Nzc3Nzc3Nzc3Nzc3Nzc3Nzc3Nzc3Nzf/wAARCACvAHADASIAAhEBAxEB/8QAHAAAAgIDAQEAAAAAAAAAAAAABQYEBwECAwAI/8QAOxAAAQMCBAQFAgQFBAEFAAAAAQIDEQQhAAUSMQYTQVEiYXGBkTKhFEKx8AcVI8HhUmLR8TMWJHKisv/EABQBAQAAAAAAAAAAAAAAAAAAAAD/xAAUEQEAAAAAAAAAAAAAAAAAAAAA/9oADAMBAAIRAxEAPwC21G0YwTjYoEY0KL4D0yLH5xr06YyURjJSMBzg9DE72xqEwbmcc362nYXoWuVf6UiSPXtga7nUPJQxROvSYkKgj1EHAGkgRuMbBHkY74W262qzesWy04KZtqym23ApRvuVDr/tB8zjrU5S5JNGp5BIGqVmT798Awgf/HGZPTCnQZ4cvzNjLMwf1c5QQFLV/wCNZCiAT2tHlI2w2RE+H77YDxnuIxqrpcY8qTtjQg9PvgNFz+Upv5Y1BIOMkEbjGQJPl2wHcqtjWZxkp338saFHmQcBkz3t3OA2cZyhptynoahk1dgJVZE9T0xPzJSm6B5QWU+GCqfpBtPtM+2AjVblVG+WHEnWlrWXQBpUdo1TAvtJG+A4sijowFPIq31unUdLesdbqJhIFpk4IPFFbTs1FCtDrD41hS1FOpJG/laLe2BOS8S5fVVK2A60UKUpKUa/ET3SNoiet4thO4szqvzbMU5bSIVSZUVhDaVJiYUQV26WJF+mAsrLjRZe0thqpYDo30kSLbAdNtsSW67nuUSFtOnmkLIQkGAJAKpggSJkdRisMmosyyrOaaoq3qWrYS4S5ylcwgA3P+y5G/pucPWd54xkQXC3ncxq2VrZXyiWxoTPiOw7+e2Ai8Q5aj8U/WN1LFMtFR4ebCw4NCZseoIPhHnGBIzrNqF40oNSy2fE1WLWXGgmOuoffpOIOUPqrVpcoqtxAWeZWPVLKj4yCCozCfzAADeZ6YLCvYydn8G7mTaSpK1NrBEogAi3+kg9YvOAn0HFikVCUVj6KlhQ/wDOhvSbbm1iLj4OGgOpdQlxpSVoXdK0mQR64rmtVyQcyDZqOe5Z2keKFJCk2Um4GybiNxt345dmVSxWtts5k8VugqCXWShUAAjUkCFwOvXAWUpRIxqlZ1GdsR6Orar6Rmrp1S06kLEH6Z6Hz6RiQhM3kj0wE9SZ9j1jEavqUUVI9UuXS0mdIMSeg9z+uJJNp6euFvjmuRT5KunKFuOVZ5TYQYKTvqnyMe5HngBmZ1NRxBlLjT9PFO6rQ2hlQlRNgpUmwuP1xyHC+X0HDn4R18ckApOpdluGLnuqbDt5YA1vFFRkORsZU3TtIrKho8x1P0U/hEnUN1C5/wCsID1RmlUXal5519gqHMeeWYVJtvfr8DAPtFwBSrW9UGoWtBJ5VyLEG/we/wA4a+HMsXR0jTNXDymUclCnEjUG+1rbz7Y5cJLU7w/QIUrVpZSgE3kJt/bBnW4lJ5a2wEj8/T1wG9BlVDRU7rFDTNUyXLwykIItAiNsL1Zw/n1a5+Cq8ybOV6gpRaTodUB0MCPW8HBROar/ABRAepnGtGoISrTIFzE2+464KIq26plDyLgwRBBmfMTIwEVzL2E5aum5KXGtMFCravXacVtmvCVI3UqU07UJUogJEqVZWwEA26STi0y8dJBTa51J+LzhTzmsdqmgGadQQ6BC9KdQA79o6e+ARMuoqylzkIXUrcYWsoJGoApB3IOxg9O5xAzfOavOs1dqVVDjZpW3EMNs2CGzMiAN43ww8ROVQyJxynXpWLKUNwjdUXtIInvJwhsc1gGoZ0oQixBSPEFenoduwwFjfwizVCedlbz5l06mEHoUzI+P/wA/NnpiBBNj0xQfDFPV0vEWXuULaFv/AIxLQbUdIUAASSTsNM7dus4v5OgmUn0wEpSZJ2Jwp8XFFBW0mZrUFop0rLrSxKSIISRAJB1foeww1Kk2HXris+JVByvzNNTVzTuLUjmvGIQBBbSNoCjHycACFWwBWZ5TJeWlxBdZp3xKAoggSeomSB6DC3n2XtUNFQvL8T9SguLi6gd5J7HUALdDhmyjiigp9VJmNE7UZehITTgRIUkQCoGI26YVc3UxU1YfZbWy2tICW1L1wI29BgLw4boRS8PZe2kFRQyjXqVt4d49e2NXamsRmV2EfhSdCio+A7xBEwSYF42OKz4k4kzZupSKaveaYaCdDSAnSkA9bTNgSZ9IvgXQ8UZ5l6ZZqHFoA0lDgBSZk27ERb388BaTWaUtHXlOaoDPNOklzSkJ6RBuRHXbpiVQV1IXHQ2NDKHIW6HAEhRG0dz5YqGp4kqqxJ/F07IKoKlhvxOG8FRNyelrYO5fVB3LkModUpQTK0hVkKO6jI+rsL2GAf8AMs9om6jlOKWNE+JKplWxH77HAt7NaKqY0tKUVJTq8JNib2nsY+MVnWZspCyksJSpskQ0THkQTJ2nfEum4orGKVKGqOmlMAqeEk2gR1wDFmDlHWU/ItEnwk9Sd/7fOBGX09M/TvFSwqnoiptLe5dVqJsRufp+D3xCXnTS3YcpVMldjCYSra8dLYXapUPOIBJCjCifI/4wBxvOqprNW6plJDzSwpEjdUid5JFiB5bYv4BIUoDoTbtj584S5NXxNlVPUtBxl2rBcVcTAlIMRbUE/s4v5M9BJ8zgJqjbFUcbcPZqmqqKpxlioy1VQVph4pWApQJEbzYi02n2tJRJMSBgNxTlD+c5WpimdDVSg6mir6FHaFeR79PnAIH/AKfyKvycVWWy1/VIedUsygg/TeIgdYwn0+WOO563SIuA4hKi0rUEhSvv64kVFbmdPQVmTh4ttLcPOaJkgjdI6iTv3ge7d/D/ACGqQh2orEIDa0kNrCpKvcG0be2AKZ7wXTZq7+MTUFDsaUt6AAQDHQSelzOAmd8JMUOXkMlISDM6jqNriCDPXbyGCWcZ3UUqKnL6ZhQUoQsHbcAaT6RIwWyiiqs0apn65PKWhIcSUKnUFflvcXHmMBVn8hrS4tdM0otpH1EbDb2xZuQZQyjg9DdQnU4GVqJSNomYPrOCuZ0zbrLlPTqbLpGtaQbhO0+8fbEt+nV/IKrxwnlKgjYiOnrgKHeonUqTy1KWpRlJiSdt8d0UdUpkKLbi7mQQbmcOuRZc26lLDjoLraZQpQ+sdJv54MV+XUzDYISBpBJX1wFXuULribNuSknXrSbA7eff/OBznhBSpSkKUn6lAxO+HXNatshSW1I1xEJ6Kn/B+euEitZe/FraclapI0gb37eZOAY/4YZep/i2m1tq0U4W/qBICtIhMe6kn2xeqfKT6YTuBOFHOH6RTlU8h+rfACtIgMpgEpE738hMDDclMbq98BMJF5x4FMGDjBUAJi2MauwtbACc74eyzNaeocepKcVRRKaoMguJUBYzv0Aibi2AzGbppMuZdJC6EkN8wNkBsdJHW8Cfvhqq1rFHUEEoPKVpUkCQYNxhKOW5jlqGE5U41yQoGop1JSd41KB3HoLmMAwUVPRZg0io5SXUOXTzExANzYi20374kVT1Y2HGKKmSoQnlqCgAOhB2gWG3fAbJKxVUl01DCW6yCeVOkwIIHvP3xvxHxC9k9Ih1qnbClqCf6ipV3MDaQPO84AJxNS5zliXK2mqtT7o/qoABTpB7m/XCKvirOEBbYzF+NEFCpIGwjbBzOONk5my4p2haS+UpCVASNIvJm828/nCW8pMrWF8w67EiCr9+X/QNvBjeaVz5eS4tDTSSW1qTYq7z2vHXDjmbr1VTJbqadbSr6yCYJ6bW6CPfCJw7xE3RU7zTlQqmcSnU2ohRQT2gbT9sGE8ROPuojMW+aEkrCYUAbGEkAEkC159OuA4VPC9QgfzNaihBKVNIkEkz+m3zON+Dck/F8VsOVxCnKPmPuCZ1EEBH3Vqj/aPPHfOc2rF5aqpJLNQGjADclZ6Re15v2xpwTVVrfENKq6E1CSy604mCsAFRVtuCAfY98BaZ8I2G+PN3UZPtjBOq8482Qdr4CQq35hjwE4wtRm5nGkkXwGK5GqiqUhakqLKwFIAKgSk3A79sVAjP66rz2jWpGp5FnFsCOYgbggb4uLVH5iD0MYpZ9vMeHs2dcXSLU424AUnYpM3SRuDAP6xgDWZ8RcuqQlt6laU+0FBbuolBmBcdIiZ6++BPFFE6/Up01JW4iziFIICDNwABAFotgc65RVVRUVq2nqdaHVWSrWlC5mQT7ffDrwxlDD9MiuK1qeeOrTJ033I3t2/XAAMp4UzHQv8A9vTuggr1PJKpHYXHxjjmfCzzGguMsp/p6iC2o6v/ALHzxZKXaeneAVUK1oTCio2SCdz5yAMCc5zPUXFOD8IwkFKFPNklR722Tvvck7YCrF5Q8k7p0KJGnUR8+3xOJuUUL74WHfDTsrTqJRIuRYecfrhtfoOapaqNpp1bR1q5axAVtBB6kicL2fV7+XVAp2iUOJCubpJVOqDCuhIn74CMjNKzL1GrbU3VNodKQkyUgydo2mf+8E+Ca6uzLjShWKdBabStbiEE6WUlJAUfPoJ74WanNXHaUU9Oxy0xLqkj67TNjaL74tb+GVE7RcMpW4gJ/FPF5A/2kAA+8E++AbZJjUIEb4yABfbGsEp9TjyUKgXFjfASFXMkgDHgQZjbviJmVfT5dSfiH1q0zpSE7qPQDAtnOnqxRQy2hubeK5Hr/wBYA+txLada1BKY3JAGFLjbMKGqyeqoyyXiBqSsyNChPiAHlPkZ63xOWxUvjUhTzitY1K1QSOsE7b4E1uWKboakKcSp5YUUjokTsJuY88BXdO85SKLzsukqSoBRhLmqR9v7Ylo4kzCqChl7ymyVDmNK+kk2lMyb2kDrfrgHnBfZUlCggIQsEIF0G/Q9AcYbrfwZcSKdp1tRSVIdPhJB3BBEHfANac1zHKKct5zRLdZ06wpbZ8ap/wBQtHzjlUZtS8QVCHs1rk0yGyJYXZRjdItMmbR6eWFupzt+qQEghlBJBDK1wqBuUlRHwOmBxK1vKWkxAjSJJO3lgLQYzXhvJqB05c8H3nDHIU6pLiRtPXv6X9MLCnWK9GsLC3UErcQCQoKjtF4tbr64WH1IKU6HCIEqkjfr6zb4xydeUhBCIsoEqCo1GNj64CawtIzFtbDhA5gKtExIO+9up8sWpkn8QaJ1TVNmutLh8IqgAUgxPjG48yLWxTtOp1b5CZSCoeFQiR6e+JzSVuVIKVOEOKMhuIv/AI/ZwH0PT1DFSyHaV9t9rottQUPkY6ApkTa+KkyxVTlzLDtO+6yEoErSoiQDG3WReL7+WG7KOKuYhIzFtzYDnspsT5p/4+MBnO3nK7OFstpHLYOlAkmVWKvvb2HfEyhWC2lCP6ZUB4et+sx54GUYccecW6gcxwlZvuT2v54LJp/6iZbALdgNJB+0T7YD1ZS1jTRdoKw/iEG5WAsREkf4wJVXVa6pT1YwtLaknTqVKQIElPkSDYbee5Oq5jSUDxLAsAqx3kn7/Y4icQMtGnWspblIEldlLPlHXbAI+f5Wis1OBWiVFXhEje4/ffCPXschwlKiUAkXm8H9Nt8WS06E81NS0IUN9MxaythOE/OKBJU4pCQEuJ1m5MHyOAXk+JUAkEbaTcXtHzjKgvWIgkHoYJ8/jG6WjteSN0npB6H3xh1hMDxJIJuCJKsBzeX9SAdBkFV5J8saTpQ4VKBkfSIvbr5x/wA+kks6USWgSu0qEwO47Y2TRofRdtKfDHMUoCf3c4DnSvJcebUUayLJCCR737b+2DyKNRQ2talEBYWCkaZB/NtsRFsa5fQspKQ2kh1ZKpSqdCRECJGJtVTsqAe5jilNk6VIGkdLEX2i2A5VfESmqZDJacaWkho6zIiPqgi/aPOxxrT5lmDTgfQXihSAlWkEJCus26gDft544VFTVuJinQwZP1Oo1SZiUkn9+2M0oq0qUkuONkJlTYjQtWxJPa2AtDLFIKUKtoCQnwnfv+uDiAgoBSdhBPTznAHKwjQlRASj8oEW74P060IEITEQna2+A1KU6wmJI+kkyD+745VdM242WiECCdOpOod9+3liVU6GxKUAkyAEn+xwIrahx9CuQVQpUakKmR19Dce2AEZvQodfIp2zIgEJNyR3E3G/xhZzOmLqXDDigRqUYBneCQem9vLDvRIcKdDqkrChAEz/AI8sRKqhbcdW25oIMhOq/v8AvtgKkqkOIA5iCkfUApNv35WxDKgR+YKO4An3xYGc5G0XHEqCkrgaymQFRIP3wBRka3ClMuDWYITskDpv33tgARUeWoJ1gFI2sO3XHWNTLQbS2pIJAOxTtESbWjDMOH16eWoFJ6wBA9PgY0TkoKQtE+JQKQFfH6YAVSMFLYdQ0BqgFMEqvuPSBg20hkNutNsGEQm/U3Bk460dCtb4lRhJKoUnw7XiB5dcEKhhLSFnkKlMCCYkzfoJwCs8EMTLTYUg6iNMFV9yTfviW004+5PhColQQk+KOh++CblMFhLjiCpKQDriCD2Pfr+xjLVApACVJI1fW4ZN4Jgn0/fcG+jCtailI7hMXmBbBmndb0EBaZvAJuMK2WZgHlINPKuYmQVKJm1u0WP2wbQ4WDJWVGYKY298AWccbCwnUQD4RqsZ98QXWgh8uoWUkWITJCh6f8Yw3mdO44WzOsJUQIvYwTOOpfbeaKpMJ2XpuJ64AfEVpJlKSf6ZB+Z/fTEkjmOBSgUkGAe2OFdoXpU2YEwFwd9jbE2jD3L0kJ1JgBW+rzI+bTgIOY0qHQuDGpOmCIExvOBlLliHQ4FCHIvBMmOv774Zl06uVoO8eE2PaN/ffEYUDzDiVNouEgEA2ieknALzmX8qzKlJClTpIAO0jp39MaUWU8ysB0qCQBI6KJ6faMNlXl7zrSeS2Q4YIUSD/f2x1byx9TGnlKkk+LUJSLSBfALbNG3Sl59rnS4mQFiEx3322xBrVPEpPIdcKbKICRYnuTt/cjDa/lFStlLTVKFDUPGpSZA6/mHp74j/AMiry2sIpEtrcVJhaCAP3H+OoJtc+ksyplatIBGrSCDMSb26/uMcGKlSnXG+Q4EkgKEpA1Edfjce2Gmr4SzR3SRTFRI0KSXkwAOov62xzHBucaUJRTJSQQoqU4kyfn0A388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370" name="AutoShape 34" descr="data:image/jpeg;base64,/9j/4AAQSkZJRgABAQAAAQABAAD/2wBDAAkGBwgHBgkIBwgKCgkLDRYPDQwMDRsUFRAWIB0iIiAdHx8kKDQsJCYxJx8fLT0tMTU3Ojo6Iys/RD84QzQ5Ojf/2wBDAQoKCg0MDRoPDxo3JR8lNzc3Nzc3Nzc3Nzc3Nzc3Nzc3Nzc3Nzc3Nzc3Nzc3Nzc3Nzc3Nzc3Nzc3Nzc3Nzc3Nzf/wAARCACvAHADASIAAhEBAxEB/8QAHAAAAgIDAQEAAAAAAAAAAAAABQYEBwECAwAI/8QAOxAAAQMCBAQFAgQFBAEFAAAAAQIDEQQhAAUSMQYTQVEiYXGBkTKhFEKx8AcVI8HhUmLR8TMWJHKisv/EABQBAQAAAAAAAAAAAAAAAAAAAAD/xAAUEQEAAAAAAAAAAAAAAAAAAAAA/9oADAMBAAIRAxEAPwC21G0YwTjYoEY0KL4D0yLH5xr06YyURjJSMBzg9DE72xqEwbmcc362nYXoWuVf6UiSPXtga7nUPJQxROvSYkKgj1EHAGkgRuMbBHkY74W262qzesWy04KZtqym23ApRvuVDr/tB8zjrU5S5JNGp5BIGqVmT798Awgf/HGZPTCnQZ4cvzNjLMwf1c5QQFLV/wCNZCiAT2tHlI2w2RE+H77YDxnuIxqrpcY8qTtjQg9PvgNFz+Upv5Y1BIOMkEbjGQJPl2wHcqtjWZxkp338saFHmQcBkz3t3OA2cZyhptynoahk1dgJVZE9T0xPzJSm6B5QWU+GCqfpBtPtM+2AjVblVG+WHEnWlrWXQBpUdo1TAvtJG+A4sijowFPIq31unUdLesdbqJhIFpk4IPFFbTs1FCtDrD41hS1FOpJG/laLe2BOS8S5fVVK2A60UKUpKUa/ET3SNoiet4thO4szqvzbMU5bSIVSZUVhDaVJiYUQV26WJF+mAsrLjRZe0thqpYDo30kSLbAdNtsSW67nuUSFtOnmkLIQkGAJAKpggSJkdRisMmosyyrOaaoq3qWrYS4S5ylcwgA3P+y5G/pucPWd54xkQXC3ncxq2VrZXyiWxoTPiOw7+e2Ai8Q5aj8U/WN1LFMtFR4ebCw4NCZseoIPhHnGBIzrNqF40oNSy2fE1WLWXGgmOuoffpOIOUPqrVpcoqtxAWeZWPVLKj4yCCozCfzAADeZ6YLCvYydn8G7mTaSpK1NrBEogAi3+kg9YvOAn0HFikVCUVj6KlhQ/wDOhvSbbm1iLj4OGgOpdQlxpSVoXdK0mQR64rmtVyQcyDZqOe5Z2keKFJCk2Um4GybiNxt345dmVSxWtts5k8VugqCXWShUAAjUkCFwOvXAWUpRIxqlZ1GdsR6Orar6Rmrp1S06kLEH6Z6Hz6RiQhM3kj0wE9SZ9j1jEavqUUVI9UuXS0mdIMSeg9z+uJJNp6euFvjmuRT5KunKFuOVZ5TYQYKTvqnyMe5HngBmZ1NRxBlLjT9PFO6rQ2hlQlRNgpUmwuP1xyHC+X0HDn4R18ckApOpdluGLnuqbDt5YA1vFFRkORsZU3TtIrKho8x1P0U/hEnUN1C5/wCsID1RmlUXal5519gqHMeeWYVJtvfr8DAPtFwBSrW9UGoWtBJ5VyLEG/we/wA4a+HMsXR0jTNXDymUclCnEjUG+1rbz7Y5cJLU7w/QIUrVpZSgE3kJt/bBnW4lJ5a2wEj8/T1wG9BlVDRU7rFDTNUyXLwykIItAiNsL1Zw/n1a5+Cq8ybOV6gpRaTodUB0MCPW8HBROar/ABRAepnGtGoISrTIFzE2+464KIq26plDyLgwRBBmfMTIwEVzL2E5aum5KXGtMFCravXacVtmvCVI3UqU07UJUogJEqVZWwEA26STi0y8dJBTa51J+LzhTzmsdqmgGadQQ6BC9KdQA79o6e+ARMuoqylzkIXUrcYWsoJGoApB3IOxg9O5xAzfOavOs1dqVVDjZpW3EMNs2CGzMiAN43ww8ROVQyJxynXpWLKUNwjdUXtIInvJwhsc1gGoZ0oQixBSPEFenoduwwFjfwizVCedlbz5l06mEHoUzI+P/wA/NnpiBBNj0xQfDFPV0vEWXuULaFv/AIxLQbUdIUAASSTsNM7dus4v5OgmUn0wEpSZJ2Jwp8XFFBW0mZrUFop0rLrSxKSIISRAJB1foeww1Kk2HXris+JVByvzNNTVzTuLUjmvGIQBBbSNoCjHycACFWwBWZ5TJeWlxBdZp3xKAoggSeomSB6DC3n2XtUNFQvL8T9SguLi6gd5J7HUALdDhmyjiigp9VJmNE7UZehITTgRIUkQCoGI26YVc3UxU1YfZbWy2tICW1L1wI29BgLw4boRS8PZe2kFRQyjXqVt4d49e2NXamsRmV2EfhSdCio+A7xBEwSYF42OKz4k4kzZupSKaveaYaCdDSAnSkA9bTNgSZ9IvgXQ8UZ5l6ZZqHFoA0lDgBSZk27ERb388BaTWaUtHXlOaoDPNOklzSkJ6RBuRHXbpiVQV1IXHQ2NDKHIW6HAEhRG0dz5YqGp4kqqxJ/F07IKoKlhvxOG8FRNyelrYO5fVB3LkModUpQTK0hVkKO6jI+rsL2GAf8AMs9om6jlOKWNE+JKplWxH77HAt7NaKqY0tKUVJTq8JNib2nsY+MVnWZspCyksJSpskQ0THkQTJ2nfEum4orGKVKGqOmlMAqeEk2gR1wDFmDlHWU/ItEnwk9Sd/7fOBGX09M/TvFSwqnoiptLe5dVqJsRufp+D3xCXnTS3YcpVMldjCYSra8dLYXapUPOIBJCjCifI/4wBxvOqprNW6plJDzSwpEjdUid5JFiB5bYv4BIUoDoTbtj584S5NXxNlVPUtBxl2rBcVcTAlIMRbUE/s4v5M9BJ8zgJqjbFUcbcPZqmqqKpxlioy1VQVph4pWApQJEbzYi02n2tJRJMSBgNxTlD+c5WpimdDVSg6mir6FHaFeR79PnAIH/AKfyKvycVWWy1/VIedUsygg/TeIgdYwn0+WOO563SIuA4hKi0rUEhSvv64kVFbmdPQVmTh4ttLcPOaJkgjdI6iTv3ge7d/D/ACGqQh2orEIDa0kNrCpKvcG0be2AKZ7wXTZq7+MTUFDsaUt6AAQDHQSelzOAmd8JMUOXkMlISDM6jqNriCDPXbyGCWcZ3UUqKnL6ZhQUoQsHbcAaT6RIwWyiiqs0apn65PKWhIcSUKnUFflvcXHmMBVn8hrS4tdM0otpH1EbDb2xZuQZQyjg9DdQnU4GVqJSNomYPrOCuZ0zbrLlPTqbLpGtaQbhO0+8fbEt+nV/IKrxwnlKgjYiOnrgKHeonUqTy1KWpRlJiSdt8d0UdUpkKLbi7mQQbmcOuRZc26lLDjoLraZQpQ+sdJv54MV+XUzDYISBpBJX1wFXuULribNuSknXrSbA7eff/OBznhBSpSkKUn6lAxO+HXNatshSW1I1xEJ6Kn/B+euEitZe/FraclapI0gb37eZOAY/4YZep/i2m1tq0U4W/qBICtIhMe6kn2xeqfKT6YTuBOFHOH6RTlU8h+rfACtIgMpgEpE738hMDDclMbq98BMJF5x4FMGDjBUAJi2MauwtbACc74eyzNaeocepKcVRRKaoMguJUBYzv0Aibi2AzGbppMuZdJC6EkN8wNkBsdJHW8Cfvhqq1rFHUEEoPKVpUkCQYNxhKOW5jlqGE5U41yQoGop1JSd41KB3HoLmMAwUVPRZg0io5SXUOXTzExANzYi20374kVT1Y2HGKKmSoQnlqCgAOhB2gWG3fAbJKxVUl01DCW6yCeVOkwIIHvP3xvxHxC9k9Ih1qnbClqCf6ipV3MDaQPO84AJxNS5zliXK2mqtT7o/qoABTpB7m/XCKvirOEBbYzF+NEFCpIGwjbBzOONk5my4p2haS+UpCVASNIvJm828/nCW8pMrWF8w67EiCr9+X/QNvBjeaVz5eS4tDTSSW1qTYq7z2vHXDjmbr1VTJbqadbSr6yCYJ6bW6CPfCJw7xE3RU7zTlQqmcSnU2ohRQT2gbT9sGE8ROPuojMW+aEkrCYUAbGEkAEkC159OuA4VPC9QgfzNaihBKVNIkEkz+m3zON+Dck/F8VsOVxCnKPmPuCZ1EEBH3Vqj/aPPHfOc2rF5aqpJLNQGjADclZ6Re15v2xpwTVVrfENKq6E1CSy604mCsAFRVtuCAfY98BaZ8I2G+PN3UZPtjBOq8482Qdr4CQq35hjwE4wtRm5nGkkXwGK5GqiqUhakqLKwFIAKgSk3A79sVAjP66rz2jWpGp5FnFsCOYgbggb4uLVH5iD0MYpZ9vMeHs2dcXSLU424AUnYpM3SRuDAP6xgDWZ8RcuqQlt6laU+0FBbuolBmBcdIiZ6++BPFFE6/Up01JW4iziFIICDNwABAFotgc65RVVRUVq2nqdaHVWSrWlC5mQT7ffDrwxlDD9MiuK1qeeOrTJ033I3t2/XAAMp4UzHQv8A9vTuggr1PJKpHYXHxjjmfCzzGguMsp/p6iC2o6v/ALHzxZKXaeneAVUK1oTCio2SCdz5yAMCc5zPUXFOD8IwkFKFPNklR722Tvvck7YCrF5Q8k7p0KJGnUR8+3xOJuUUL74WHfDTsrTqJRIuRYecfrhtfoOapaqNpp1bR1q5axAVtBB6kicL2fV7+XVAp2iUOJCubpJVOqDCuhIn74CMjNKzL1GrbU3VNodKQkyUgydo2mf+8E+Ca6uzLjShWKdBabStbiEE6WUlJAUfPoJ74WanNXHaUU9Oxy0xLqkj67TNjaL74tb+GVE7RcMpW4gJ/FPF5A/2kAA+8E++AbZJjUIEb4yABfbGsEp9TjyUKgXFjfASFXMkgDHgQZjbviJmVfT5dSfiH1q0zpSE7qPQDAtnOnqxRQy2hubeK5Hr/wBYA+txLada1BKY3JAGFLjbMKGqyeqoyyXiBqSsyNChPiAHlPkZ63xOWxUvjUhTzitY1K1QSOsE7b4E1uWKboakKcSp5YUUjokTsJuY88BXdO85SKLzsukqSoBRhLmqR9v7Ylo4kzCqChl7ymyVDmNK+kk2lMyb2kDrfrgHnBfZUlCggIQsEIF0G/Q9AcYbrfwZcSKdp1tRSVIdPhJB3BBEHfANac1zHKKct5zRLdZ06wpbZ8ap/wBQtHzjlUZtS8QVCHs1rk0yGyJYXZRjdItMmbR6eWFupzt+qQEghlBJBDK1wqBuUlRHwOmBxK1vKWkxAjSJJO3lgLQYzXhvJqB05c8H3nDHIU6pLiRtPXv6X9MLCnWK9GsLC3UErcQCQoKjtF4tbr64WH1IKU6HCIEqkjfr6zb4xydeUhBCIsoEqCo1GNj64CawtIzFtbDhA5gKtExIO+9up8sWpkn8QaJ1TVNmutLh8IqgAUgxPjG48yLWxTtOp1b5CZSCoeFQiR6e+JzSVuVIKVOEOKMhuIv/AI/ZwH0PT1DFSyHaV9t9rottQUPkY6ApkTa+KkyxVTlzLDtO+6yEoErSoiQDG3WReL7+WG7KOKuYhIzFtzYDnspsT5p/4+MBnO3nK7OFstpHLYOlAkmVWKvvb2HfEyhWC2lCP6ZUB4et+sx54GUYccecW6gcxwlZvuT2v54LJp/6iZbALdgNJB+0T7YD1ZS1jTRdoKw/iEG5WAsREkf4wJVXVa6pT1YwtLaknTqVKQIElPkSDYbee5Oq5jSUDxLAsAqx3kn7/Y4icQMtGnWspblIEldlLPlHXbAI+f5Wis1OBWiVFXhEje4/ffCPXschwlKiUAkXm8H9Nt8WS06E81NS0IUN9MxaythOE/OKBJU4pCQEuJ1m5MHyOAXk+JUAkEbaTcXtHzjKgvWIgkHoYJ8/jG6WjteSN0npB6H3xh1hMDxJIJuCJKsBzeX9SAdBkFV5J8saTpQ4VKBkfSIvbr5x/wA+kks6USWgSu0qEwO47Y2TRofRdtKfDHMUoCf3c4DnSvJcebUUayLJCCR737b+2DyKNRQ2talEBYWCkaZB/NtsRFsa5fQspKQ2kh1ZKpSqdCRECJGJtVTsqAe5jilNk6VIGkdLEX2i2A5VfESmqZDJacaWkho6zIiPqgi/aPOxxrT5lmDTgfQXihSAlWkEJCus26gDft544VFTVuJinQwZP1Oo1SZiUkn9+2M0oq0qUkuONkJlTYjQtWxJPa2AtDLFIKUKtoCQnwnfv+uDiAgoBSdhBPTznAHKwjQlRASj8oEW74P060IEITEQna2+A1KU6wmJI+kkyD+745VdM242WiECCdOpOod9+3liVU6GxKUAkyAEn+xwIrahx9CuQVQpUakKmR19Dce2AEZvQodfIp2zIgEJNyR3E3G/xhZzOmLqXDDigRqUYBneCQem9vLDvRIcKdDqkrChAEz/AI8sRKqhbcdW25oIMhOq/v8AvtgKkqkOIA5iCkfUApNv35WxDKgR+YKO4An3xYGc5G0XHEqCkrgaymQFRIP3wBRka3ClMuDWYITskDpv33tgARUeWoJ1gFI2sO3XHWNTLQbS2pIJAOxTtESbWjDMOH16eWoFJ6wBA9PgY0TkoKQtE+JQKQFfH6YAVSMFLYdQ0BqgFMEqvuPSBg20hkNutNsGEQm/U3Bk460dCtb4lRhJKoUnw7XiB5dcEKhhLSFnkKlMCCYkzfoJwCs8EMTLTYUg6iNMFV9yTfviW004+5PhColQQk+KOh++CblMFhLjiCpKQDriCD2Pfr+xjLVApACVJI1fW4ZN4Jgn0/fcG+jCtailI7hMXmBbBmndb0EBaZvAJuMK2WZgHlINPKuYmQVKJm1u0WP2wbQ4WDJWVGYKY298AWccbCwnUQD4RqsZ98QXWgh8uoWUkWITJCh6f8Yw3mdO44WzOsJUQIvYwTOOpfbeaKpMJ2XpuJ64AfEVpJlKSf6ZB+Z/fTEkjmOBSgUkGAe2OFdoXpU2YEwFwd9jbE2jD3L0kJ1JgBW+rzI+bTgIOY0qHQuDGpOmCIExvOBlLliHQ4FCHIvBMmOv774Zl06uVoO8eE2PaN/ffEYUDzDiVNouEgEA2ieknALzmX8qzKlJClTpIAO0jp39MaUWU8ysB0qCQBI6KJ6faMNlXl7zrSeS2Q4YIUSD/f2x1byx9TGnlKkk+LUJSLSBfALbNG3Sl59rnS4mQFiEx3322xBrVPEpPIdcKbKICRYnuTt/cjDa/lFStlLTVKFDUPGpSZA6/mHp74j/AMiry2sIpEtrcVJhaCAP3H+OoJtc+ksyplatIBGrSCDMSb26/uMcGKlSnXG+Q4EkgKEpA1Edfjce2Gmr4SzR3SRTFRI0KSXkwAOov62xzHBucaUJRTJSQQoqU4kyfn0A388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4372" name="Picture 36" descr="http://t3.gstatic.com/images?q=tbn:ANd9GcQqbv2dMqFGZGXur6F9woywPQkOG_6GK4C5bCNUYMcPM8NZt4KfyIZiS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16" y="857236"/>
            <a:ext cx="1643074" cy="2500723"/>
          </a:xfrm>
          <a:prstGeom prst="rect">
            <a:avLst/>
          </a:prstGeom>
          <a:noFill/>
        </p:spPr>
      </p:pic>
      <p:sp>
        <p:nvSpPr>
          <p:cNvPr id="30" name="Téglalap 29"/>
          <p:cNvSpPr/>
          <p:nvPr/>
        </p:nvSpPr>
        <p:spPr>
          <a:xfrm>
            <a:off x="6643702" y="2928938"/>
            <a:ext cx="191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/>
              <a:t>             </a:t>
            </a:r>
            <a:r>
              <a:rPr lang="hu-HU" sz="1200" b="1" dirty="0" smtClean="0"/>
              <a:t>Thalész</a:t>
            </a:r>
            <a:r>
              <a:rPr lang="hu-HU" sz="1200" dirty="0" smtClean="0"/>
              <a:t> </a:t>
            </a:r>
          </a:p>
          <a:p>
            <a:r>
              <a:rPr lang="hu-HU" sz="1200" dirty="0" smtClean="0"/>
              <a:t>       ( Kr. e. 624 – Kr. e. 546)</a:t>
            </a:r>
            <a:r>
              <a:rPr lang="hu-HU" dirty="0" smtClean="0"/>
              <a:t> </a:t>
            </a:r>
            <a:endParaRPr lang="hu-HU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5795970" y="4708817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É</a:t>
            </a:r>
            <a:endParaRPr lang="hu-HU" b="1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7821071" y="4711153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D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4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85720" y="285732"/>
            <a:ext cx="8286808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 mágneses „töltés” helyett póluserősségről (p) beszélünk, melynek mértékegysége </a:t>
            </a:r>
            <a:r>
              <a:rPr lang="hu-HU" sz="2000" dirty="0" err="1" smtClean="0">
                <a:ea typeface="Times New Roman" pitchFamily="18" charset="0"/>
              </a:rPr>
              <a:t>Wb</a:t>
            </a:r>
            <a:r>
              <a:rPr lang="hu-HU" sz="2000" dirty="0">
                <a:ea typeface="Times New Roman" pitchFamily="18" charset="0"/>
              </a:rPr>
              <a:t> </a:t>
            </a:r>
            <a:r>
              <a:rPr lang="hu-HU" sz="2000" dirty="0" smtClean="0">
                <a:ea typeface="Times New Roman" pitchFamily="18" charset="0"/>
              </a:rPr>
              <a:t>(</a:t>
            </a:r>
            <a:r>
              <a:rPr lang="hu-HU" sz="2000" dirty="0" err="1" smtClean="0">
                <a:ea typeface="Times New Roman" pitchFamily="18" charset="0"/>
              </a:rPr>
              <a:t>weber</a:t>
            </a:r>
            <a:r>
              <a:rPr lang="hu-HU" sz="2000" dirty="0" smtClean="0">
                <a:ea typeface="Times New Roman" pitchFamily="18" charset="0"/>
              </a:rPr>
              <a:t>).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villamos térerősségnek megfelelően definiálni lehet a mágneses térerősséget: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286116" y="1571616"/>
          <a:ext cx="2123380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3" imgW="1205977" imgH="444307" progId="Equation.3">
                  <p:embed/>
                </p:oleObj>
              </mc:Choice>
              <mc:Fallback>
                <p:oleObj name="Equation" r:id="rId3" imgW="1205977" imgH="44430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1571616"/>
                        <a:ext cx="2123380" cy="7858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églalap 8"/>
          <p:cNvSpPr/>
          <p:nvPr/>
        </p:nvSpPr>
        <p:spPr>
          <a:xfrm>
            <a:off x="285720" y="2571748"/>
            <a:ext cx="38120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Mágneses </a:t>
            </a:r>
            <a:r>
              <a:rPr lang="hu-HU" sz="2000" dirty="0" err="1"/>
              <a:t>monopólus</a:t>
            </a:r>
            <a:r>
              <a:rPr lang="hu-HU" sz="2000" dirty="0"/>
              <a:t> nem </a:t>
            </a:r>
            <a:r>
              <a:rPr lang="hu-HU" sz="2000" dirty="0" smtClean="0"/>
              <a:t>létezik!</a:t>
            </a:r>
            <a:endParaRPr lang="hu-HU" sz="2000" dirty="0"/>
          </a:p>
        </p:txBody>
      </p:sp>
      <p:sp>
        <p:nvSpPr>
          <p:cNvPr id="10" name="Téglalap 9"/>
          <p:cNvSpPr/>
          <p:nvPr/>
        </p:nvSpPr>
        <p:spPr>
          <a:xfrm>
            <a:off x="357158" y="3071814"/>
            <a:ext cx="8429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Ha egy </a:t>
            </a:r>
            <a:r>
              <a:rPr lang="hu-HU" sz="2000" dirty="0" err="1"/>
              <a:t>mágnesrudat</a:t>
            </a:r>
            <a:r>
              <a:rPr lang="hu-HU" sz="2000" dirty="0"/>
              <a:t> elfűrészelünk, akkor nem két különálló mágneses pólust, hanem két, mindkét pólussal rendelkező teljes (bár az eredetinél gyengébb) mágnest kapunk.</a:t>
            </a:r>
          </a:p>
        </p:txBody>
      </p:sp>
      <p:sp>
        <p:nvSpPr>
          <p:cNvPr id="11" name="Téglalap 10"/>
          <p:cNvSpPr/>
          <p:nvPr/>
        </p:nvSpPr>
        <p:spPr>
          <a:xfrm>
            <a:off x="428596" y="4286260"/>
            <a:ext cx="83582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 mágneses </a:t>
            </a:r>
            <a:r>
              <a:rPr lang="hu-HU" sz="2000" dirty="0"/>
              <a:t>mező leírásához a mágneses mezővonalak nyújthatnak </a:t>
            </a:r>
            <a:r>
              <a:rPr lang="hu-HU" sz="2000" dirty="0" smtClean="0"/>
              <a:t>segítséget.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emlekpont.hu/programok/090521/magnes_mez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071550"/>
            <a:ext cx="3714776" cy="3059227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500034" y="21429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 </a:t>
            </a:r>
            <a:r>
              <a:rPr lang="hu-HU" dirty="0" err="1"/>
              <a:t>mágnesrúd</a:t>
            </a:r>
            <a:r>
              <a:rPr lang="hu-HU" dirty="0"/>
              <a:t> fölé elhelyezett papírlapra finom vasport szórunk, akkor annak részecskéi </a:t>
            </a:r>
            <a:r>
              <a:rPr lang="hu-HU" dirty="0" smtClean="0"/>
              <a:t>az </a:t>
            </a:r>
            <a:r>
              <a:rPr lang="hu-HU" dirty="0"/>
              <a:t>ábrán látható vonalaknak megfelelően oszlanak el.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5286380" y="1643054"/>
            <a:ext cx="3143272" cy="1643074"/>
            <a:chOff x="2337" y="4788"/>
            <a:chExt cx="3819" cy="1710"/>
          </a:xfrm>
        </p:grpSpPr>
        <p:sp>
          <p:nvSpPr>
            <p:cNvPr id="16389" name="Oval 5"/>
            <p:cNvSpPr>
              <a:spLocks noChangeArrowheads="1"/>
            </p:cNvSpPr>
            <p:nvPr/>
          </p:nvSpPr>
          <p:spPr bwMode="auto">
            <a:xfrm>
              <a:off x="2337" y="4788"/>
              <a:ext cx="3819" cy="91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0" name="Oval 6"/>
            <p:cNvSpPr>
              <a:spLocks noChangeArrowheads="1"/>
            </p:cNvSpPr>
            <p:nvPr/>
          </p:nvSpPr>
          <p:spPr bwMode="auto">
            <a:xfrm flipV="1">
              <a:off x="2736" y="5130"/>
              <a:ext cx="3021" cy="57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1" name="Oval 7"/>
            <p:cNvSpPr>
              <a:spLocks noChangeArrowheads="1"/>
            </p:cNvSpPr>
            <p:nvPr/>
          </p:nvSpPr>
          <p:spPr bwMode="auto">
            <a:xfrm>
              <a:off x="2337" y="5586"/>
              <a:ext cx="3819" cy="91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392" name="Oval 8"/>
            <p:cNvSpPr>
              <a:spLocks noChangeArrowheads="1"/>
            </p:cNvSpPr>
            <p:nvPr/>
          </p:nvSpPr>
          <p:spPr bwMode="auto">
            <a:xfrm>
              <a:off x="2736" y="5586"/>
              <a:ext cx="3021" cy="57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24" name="Téglalap 23"/>
          <p:cNvSpPr/>
          <p:nvPr/>
        </p:nvSpPr>
        <p:spPr>
          <a:xfrm>
            <a:off x="4286248" y="3643318"/>
            <a:ext cx="4857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mágneses térerősség mezővonalai az északi póluson erednek és a délin </a:t>
            </a:r>
            <a:r>
              <a:rPr lang="hu-HU" sz="2000" dirty="0" smtClean="0"/>
              <a:t>végződnek.</a:t>
            </a:r>
            <a:endParaRPr lang="hu-HU" sz="2000" dirty="0"/>
          </a:p>
        </p:txBody>
      </p:sp>
      <p:sp>
        <p:nvSpPr>
          <p:cNvPr id="25" name="Téglalap 24"/>
          <p:cNvSpPr/>
          <p:nvPr/>
        </p:nvSpPr>
        <p:spPr>
          <a:xfrm>
            <a:off x="714348" y="4643450"/>
            <a:ext cx="81439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Így az állandó mágnesek esetében, azaz a </a:t>
            </a:r>
            <a:r>
              <a:rPr lang="hu-HU" sz="2000" dirty="0" err="1"/>
              <a:t>magnetosztatikában</a:t>
            </a:r>
            <a:r>
              <a:rPr lang="hu-HU" sz="2000" dirty="0"/>
              <a:t>, </a:t>
            </a:r>
            <a:r>
              <a:rPr lang="hu-HU" sz="2000" dirty="0" err="1"/>
              <a:t>a</a:t>
            </a:r>
            <a:r>
              <a:rPr lang="hu-HU" sz="2000" dirty="0"/>
              <a:t> mágneses mező forrásos és örvénymentes, forrásai az északi és nyelői a déli </a:t>
            </a:r>
            <a:r>
              <a:rPr lang="hu-HU" sz="2000" dirty="0" smtClean="0"/>
              <a:t>pólusok.</a:t>
            </a:r>
            <a:endParaRPr lang="hu-HU" sz="2000" dirty="0"/>
          </a:p>
        </p:txBody>
      </p:sp>
      <p:sp>
        <p:nvSpPr>
          <p:cNvPr id="26" name="Téglalap 25"/>
          <p:cNvSpPr/>
          <p:nvPr/>
        </p:nvSpPr>
        <p:spPr>
          <a:xfrm>
            <a:off x="5929322" y="2313890"/>
            <a:ext cx="928694" cy="28575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929322" y="2285996"/>
            <a:ext cx="562974" cy="492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</a:t>
            </a:r>
            <a:r>
              <a:rPr kumimoji="0" lang="hu-H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É</a:t>
            </a:r>
            <a:endParaRPr kumimoji="0" lang="hu-H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9" name="Egyenes összekötő nyíllal 28"/>
          <p:cNvCxnSpPr/>
          <p:nvPr/>
        </p:nvCxnSpPr>
        <p:spPr>
          <a:xfrm>
            <a:off x="6763448" y="1643054"/>
            <a:ext cx="214314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nyíllal 29"/>
          <p:cNvCxnSpPr/>
          <p:nvPr/>
        </p:nvCxnSpPr>
        <p:spPr>
          <a:xfrm>
            <a:off x="6775692" y="1972350"/>
            <a:ext cx="214314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>
            <a:off x="6786578" y="3286128"/>
            <a:ext cx="214314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>
            <a:off x="6758684" y="2961596"/>
            <a:ext cx="214314" cy="158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églalap 33"/>
          <p:cNvSpPr/>
          <p:nvPr/>
        </p:nvSpPr>
        <p:spPr>
          <a:xfrm>
            <a:off x="6858016" y="2316606"/>
            <a:ext cx="928694" cy="2857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434284" y="2285996"/>
            <a:ext cx="609889" cy="43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</a:t>
            </a:r>
            <a:endParaRPr kumimoji="0" lang="hu-H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6764806" y="1204339"/>
          <a:ext cx="285752" cy="35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4" imgW="164957" imgH="203024" progId="Equation.3">
                  <p:embed/>
                </p:oleObj>
              </mc:Choice>
              <mc:Fallback>
                <p:oleObj name="Equation" r:id="rId4" imgW="164957" imgH="203024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806" y="1204339"/>
                        <a:ext cx="285752" cy="352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 animBg="1"/>
      <p:bldP spid="16400" grpId="0"/>
      <p:bldP spid="34" grpId="1" animBg="1"/>
      <p:bldP spid="164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428596" y="357170"/>
            <a:ext cx="8030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  mágneses térerősség helyett a fizikában inkább a mágneses indukció használatos 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</a:t>
            </a: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3428992" y="1071550"/>
          <a:ext cx="1820869" cy="534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3" imgW="875920" imgH="253890" progId="Equation.3">
                  <p:embed/>
                </p:oleObj>
              </mc:Choice>
              <mc:Fallback>
                <p:oleObj name="Equation" r:id="rId3" imgW="875920" imgH="25389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1071550"/>
                        <a:ext cx="1820869" cy="5343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257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1285852" y="1928806"/>
            <a:ext cx="6367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ahol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2143108" y="1785930"/>
          <a:ext cx="2160468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5" imgW="1028520" imgH="342720" progId="Equation.3">
                  <p:embed/>
                </p:oleObj>
              </mc:Choice>
              <mc:Fallback>
                <p:oleObj name="Equation" r:id="rId5" imgW="1028520" imgH="3427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1785930"/>
                        <a:ext cx="2160468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642910" y="2643186"/>
            <a:ext cx="750099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hu-H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</a:rPr>
              <a:t>m</a:t>
            </a:r>
            <a:r>
              <a:rPr kumimoji="0" lang="hu-HU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 mágnest körülvevő közeg ún. relatív </a:t>
            </a:r>
            <a:r>
              <a:rPr kumimoji="0" lang="hu-H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permeabilitása</a:t>
            </a:r>
            <a:r>
              <a:rPr kumimoji="0" lang="hu-H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értéke: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500034" y="3357566"/>
          <a:ext cx="8399377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7" imgW="4622800" imgH="939800" progId="Equation.3">
                  <p:embed/>
                </p:oleObj>
              </mc:Choice>
              <mc:Fallback>
                <p:oleObj name="Equation" r:id="rId7" imgW="4622800" imgH="9398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357566"/>
                        <a:ext cx="8399377" cy="171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572000" y="1928806"/>
            <a:ext cx="35770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>
                <a:ea typeface="Times New Roman" pitchFamily="18" charset="0"/>
              </a:rPr>
              <a:t>a vákuum mágneses </a:t>
            </a:r>
            <a:r>
              <a:rPr lang="hu-HU" dirty="0" err="1" smtClean="0">
                <a:ea typeface="Times New Roman" pitchFamily="18" charset="0"/>
              </a:rPr>
              <a:t>permeabilitása</a:t>
            </a:r>
            <a:r>
              <a:rPr lang="hu-HU" dirty="0" smtClean="0">
                <a:ea typeface="Times New Roman" pitchFamily="18" charset="0"/>
              </a:rPr>
              <a:t> </a:t>
            </a:r>
          </a:p>
          <a:p>
            <a:r>
              <a:rPr lang="hu-HU" dirty="0">
                <a:ea typeface="Times New Roman" pitchFamily="18" charset="0"/>
              </a:rPr>
              <a:t>(</a:t>
            </a:r>
            <a:r>
              <a:rPr lang="hu-HU" dirty="0" smtClean="0">
                <a:ea typeface="Times New Roman" pitchFamily="18" charset="0"/>
              </a:rPr>
              <a:t>indukció konstans)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42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00034" y="500046"/>
            <a:ext cx="40760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 mágneses indukció mértékegysége: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494487"/>
              </p:ext>
            </p:extLst>
          </p:nvPr>
        </p:nvGraphicFramePr>
        <p:xfrm>
          <a:off x="5010150" y="428625"/>
          <a:ext cx="351948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3" imgW="2247840" imgH="634680" progId="Equation.3">
                  <p:embed/>
                </p:oleObj>
              </mc:Choice>
              <mc:Fallback>
                <p:oleObj name="Equation" r:id="rId3" imgW="2247840" imgH="6346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428625"/>
                        <a:ext cx="3519488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85720" y="1285864"/>
            <a:ext cx="4786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 mágneses Coulomb törvény: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85720" y="1857368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Két mágneses pólus erővel hat egymásra. Az azonos pólusok taszítják, a különbözők vonzzák </a:t>
            </a:r>
            <a:r>
              <a:rPr lang="hu-HU" sz="2000" dirty="0" smtClean="0"/>
              <a:t>egymást:</a:t>
            </a:r>
            <a:endParaRPr lang="hu-HU" sz="2000" dirty="0"/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63" name="Object 31"/>
          <p:cNvGraphicFramePr>
            <a:graphicFrameLocks noChangeAspect="1"/>
          </p:cNvGraphicFramePr>
          <p:nvPr/>
        </p:nvGraphicFramePr>
        <p:xfrm>
          <a:off x="5572132" y="2786062"/>
          <a:ext cx="2424137" cy="982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Equation" r:id="rId5" imgW="1054100" imgH="431800" progId="Equation.3">
                  <p:embed/>
                </p:oleObj>
              </mc:Choice>
              <mc:Fallback>
                <p:oleObj name="Equation" r:id="rId5" imgW="1054100" imgH="4318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2" y="2786062"/>
                        <a:ext cx="2424137" cy="9827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65" name="Group 33"/>
          <p:cNvGrpSpPr>
            <a:grpSpLocks/>
          </p:cNvGrpSpPr>
          <p:nvPr/>
        </p:nvGrpSpPr>
        <p:grpSpPr bwMode="auto">
          <a:xfrm>
            <a:off x="848745" y="2575830"/>
            <a:ext cx="3643338" cy="3014476"/>
            <a:chOff x="4477" y="3887"/>
            <a:chExt cx="2793" cy="2538"/>
          </a:xfrm>
        </p:grpSpPr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5200" y="5906"/>
              <a:ext cx="540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67" name="Text Box 35"/>
            <p:cNvSpPr txBox="1">
              <a:spLocks noChangeArrowheads="1"/>
            </p:cNvSpPr>
            <p:nvPr/>
          </p:nvSpPr>
          <p:spPr bwMode="auto">
            <a:xfrm>
              <a:off x="6117" y="5969"/>
              <a:ext cx="627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-F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68" name="Text Box 36"/>
            <p:cNvSpPr txBox="1">
              <a:spLocks noChangeArrowheads="1"/>
            </p:cNvSpPr>
            <p:nvPr/>
          </p:nvSpPr>
          <p:spPr bwMode="auto">
            <a:xfrm>
              <a:off x="5637" y="3887"/>
              <a:ext cx="460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</a:t>
              </a: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4533" y="4297"/>
              <a:ext cx="969" cy="3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6140" y="4297"/>
              <a:ext cx="969" cy="3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4541" y="4860"/>
              <a:ext cx="969" cy="34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533" y="5494"/>
              <a:ext cx="969" cy="3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6141" y="4849"/>
              <a:ext cx="969" cy="34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6131" y="5503"/>
              <a:ext cx="969" cy="34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6985" y="4240"/>
              <a:ext cx="285" cy="16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477" y="4240"/>
              <a:ext cx="171" cy="17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>
              <a:off x="5503" y="4117"/>
              <a:ext cx="0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>
              <a:off x="6130" y="4117"/>
              <a:ext cx="0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>
              <a:off x="5503" y="4231"/>
              <a:ext cx="62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80" name="Text Box 48"/>
            <p:cNvSpPr txBox="1">
              <a:spLocks noChangeArrowheads="1"/>
            </p:cNvSpPr>
            <p:nvPr/>
          </p:nvSpPr>
          <p:spPr bwMode="auto">
            <a:xfrm>
              <a:off x="6180" y="4302"/>
              <a:ext cx="627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É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81" name="Text Box 49"/>
            <p:cNvSpPr txBox="1">
              <a:spLocks noChangeArrowheads="1"/>
            </p:cNvSpPr>
            <p:nvPr/>
          </p:nvSpPr>
          <p:spPr bwMode="auto">
            <a:xfrm>
              <a:off x="5227" y="4297"/>
              <a:ext cx="627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É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82" name="Text Box 50"/>
            <p:cNvSpPr txBox="1">
              <a:spLocks noChangeArrowheads="1"/>
            </p:cNvSpPr>
            <p:nvPr/>
          </p:nvSpPr>
          <p:spPr bwMode="auto">
            <a:xfrm>
              <a:off x="5221" y="5510"/>
              <a:ext cx="627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É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83" name="Text Box 51"/>
            <p:cNvSpPr txBox="1">
              <a:spLocks noChangeArrowheads="1"/>
            </p:cNvSpPr>
            <p:nvPr/>
          </p:nvSpPr>
          <p:spPr bwMode="auto">
            <a:xfrm>
              <a:off x="5212" y="4860"/>
              <a:ext cx="684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84" name="Text Box 52"/>
            <p:cNvSpPr txBox="1">
              <a:spLocks noChangeArrowheads="1"/>
            </p:cNvSpPr>
            <p:nvPr/>
          </p:nvSpPr>
          <p:spPr bwMode="auto">
            <a:xfrm>
              <a:off x="6101" y="4858"/>
              <a:ext cx="684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hu-H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</a:t>
              </a:r>
              <a:endPara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85" name="Text Box 53"/>
            <p:cNvSpPr txBox="1">
              <a:spLocks noChangeArrowheads="1"/>
            </p:cNvSpPr>
            <p:nvPr/>
          </p:nvSpPr>
          <p:spPr bwMode="auto">
            <a:xfrm>
              <a:off x="6156" y="5485"/>
              <a:ext cx="684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</a:t>
              </a:r>
              <a:endParaRPr kumimoji="0" lang="hu-H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86" name="Line 54"/>
            <p:cNvSpPr>
              <a:spLocks noChangeShapeType="1"/>
            </p:cNvSpPr>
            <p:nvPr/>
          </p:nvSpPr>
          <p:spPr bwMode="auto">
            <a:xfrm>
              <a:off x="6169" y="4721"/>
              <a:ext cx="453" cy="8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87" name="Line 55"/>
            <p:cNvSpPr>
              <a:spLocks noChangeShapeType="1"/>
            </p:cNvSpPr>
            <p:nvPr/>
          </p:nvSpPr>
          <p:spPr bwMode="auto">
            <a:xfrm rot="120000" flipH="1">
              <a:off x="5068" y="4713"/>
              <a:ext cx="429" cy="16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88" name="Line 56"/>
            <p:cNvSpPr>
              <a:spLocks noChangeShapeType="1"/>
            </p:cNvSpPr>
            <p:nvPr/>
          </p:nvSpPr>
          <p:spPr bwMode="auto">
            <a:xfrm>
              <a:off x="6158" y="5391"/>
              <a:ext cx="457" cy="0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89" name="Line 57"/>
            <p:cNvSpPr>
              <a:spLocks noChangeShapeType="1"/>
            </p:cNvSpPr>
            <p:nvPr/>
          </p:nvSpPr>
          <p:spPr bwMode="auto">
            <a:xfrm flipH="1">
              <a:off x="5045" y="5391"/>
              <a:ext cx="448" cy="0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90" name="Line 58"/>
            <p:cNvSpPr>
              <a:spLocks noChangeShapeType="1"/>
            </p:cNvSpPr>
            <p:nvPr/>
          </p:nvSpPr>
          <p:spPr bwMode="auto">
            <a:xfrm>
              <a:off x="5134" y="5969"/>
              <a:ext cx="399" cy="0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91" name="Line 59"/>
            <p:cNvSpPr>
              <a:spLocks noChangeShapeType="1"/>
            </p:cNvSpPr>
            <p:nvPr/>
          </p:nvSpPr>
          <p:spPr bwMode="auto">
            <a:xfrm flipH="1">
              <a:off x="6120" y="5992"/>
              <a:ext cx="342" cy="0"/>
            </a:xfrm>
            <a:prstGeom prst="line">
              <a:avLst/>
            </a:prstGeom>
            <a:noFill/>
            <a:ln w="1905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8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327</Words>
  <Application>Microsoft Office PowerPoint</Application>
  <PresentationFormat>Diavetítés a képernyőre (16:10 oldalarány)</PresentationFormat>
  <Paragraphs>41</Paragraphs>
  <Slides>6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Office-téma</vt:lpstr>
      <vt:lpstr>Equation</vt:lpstr>
      <vt:lpstr>Microsoft Equation 3.0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Horváth Miklós Dr.</cp:lastModifiedBy>
  <cp:revision>23</cp:revision>
  <dcterms:created xsi:type="dcterms:W3CDTF">2012-10-21T16:04:56Z</dcterms:created>
  <dcterms:modified xsi:type="dcterms:W3CDTF">2012-10-25T12:49:00Z</dcterms:modified>
</cp:coreProperties>
</file>