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715000" type="screen16x1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59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4.wmf"/><Relationship Id="rId2" Type="http://schemas.openxmlformats.org/officeDocument/2006/relationships/image" Target="../media/image1.wmf"/><Relationship Id="rId1" Type="http://schemas.openxmlformats.org/officeDocument/2006/relationships/image" Target="../media/image11.wmf"/><Relationship Id="rId6" Type="http://schemas.openxmlformats.org/officeDocument/2006/relationships/image" Target="../media/image13.wmf"/><Relationship Id="rId5" Type="http://schemas.openxmlformats.org/officeDocument/2006/relationships/image" Target="../media/image6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1153-BB7A-4F94-9203-A312716FA8F0}" type="datetimeFigureOut">
              <a:rPr lang="hu-HU" smtClean="0"/>
              <a:pPr/>
              <a:t>2012.11.05.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F1179-40F3-428C-BFDF-1A5289B37B0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1153-BB7A-4F94-9203-A312716FA8F0}" type="datetimeFigureOut">
              <a:rPr lang="hu-HU" smtClean="0"/>
              <a:pPr/>
              <a:t>2012.11.05.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F1179-40F3-428C-BFDF-1A5289B37B0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1153-BB7A-4F94-9203-A312716FA8F0}" type="datetimeFigureOut">
              <a:rPr lang="hu-HU" smtClean="0"/>
              <a:pPr/>
              <a:t>2012.11.05.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F1179-40F3-428C-BFDF-1A5289B37B0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1153-BB7A-4F94-9203-A312716FA8F0}" type="datetimeFigureOut">
              <a:rPr lang="hu-HU" smtClean="0"/>
              <a:pPr/>
              <a:t>2012.11.05.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F1179-40F3-428C-BFDF-1A5289B37B0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1153-BB7A-4F94-9203-A312716FA8F0}" type="datetimeFigureOut">
              <a:rPr lang="hu-HU" smtClean="0"/>
              <a:pPr/>
              <a:t>2012.11.05.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F1179-40F3-428C-BFDF-1A5289B37B0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1153-BB7A-4F94-9203-A312716FA8F0}" type="datetimeFigureOut">
              <a:rPr lang="hu-HU" smtClean="0"/>
              <a:pPr/>
              <a:t>2012.11.05.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F1179-40F3-428C-BFDF-1A5289B37B0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1153-BB7A-4F94-9203-A312716FA8F0}" type="datetimeFigureOut">
              <a:rPr lang="hu-HU" smtClean="0"/>
              <a:pPr/>
              <a:t>2012.11.05.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F1179-40F3-428C-BFDF-1A5289B37B0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1153-BB7A-4F94-9203-A312716FA8F0}" type="datetimeFigureOut">
              <a:rPr lang="hu-HU" smtClean="0"/>
              <a:pPr/>
              <a:t>2012.11.05.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F1179-40F3-428C-BFDF-1A5289B37B0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1153-BB7A-4F94-9203-A312716FA8F0}" type="datetimeFigureOut">
              <a:rPr lang="hu-HU" smtClean="0"/>
              <a:pPr/>
              <a:t>2012.11.05.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F1179-40F3-428C-BFDF-1A5289B37B0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1153-BB7A-4F94-9203-A312716FA8F0}" type="datetimeFigureOut">
              <a:rPr lang="hu-HU" smtClean="0"/>
              <a:pPr/>
              <a:t>2012.11.05.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F1179-40F3-428C-BFDF-1A5289B37B0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1153-BB7A-4F94-9203-A312716FA8F0}" type="datetimeFigureOut">
              <a:rPr lang="hu-HU" smtClean="0"/>
              <a:pPr/>
              <a:t>2012.11.05.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F1179-40F3-428C-BFDF-1A5289B37B0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C1153-BB7A-4F94-9203-A312716FA8F0}" type="datetimeFigureOut">
              <a:rPr lang="hu-HU" smtClean="0"/>
              <a:pPr/>
              <a:t>2012.11.05.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F1179-40F3-428C-BFDF-1A5289B37B0F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5" Type="http://schemas.openxmlformats.org/officeDocument/2006/relationships/image" Target="../media/image10.wmf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8.bin"/><Relationship Id="rId14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20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oleObject" Target="../embeddings/oleObject17.bin"/><Relationship Id="rId1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9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wmf"/><Relationship Id="rId11" Type="http://schemas.openxmlformats.org/officeDocument/2006/relationships/image" Target="../media/image7.wmf"/><Relationship Id="rId5" Type="http://schemas.openxmlformats.org/officeDocument/2006/relationships/oleObject" Target="../embeddings/oleObject13.bin"/><Relationship Id="rId15" Type="http://schemas.openxmlformats.org/officeDocument/2006/relationships/image" Target="../media/image13.wmf"/><Relationship Id="rId10" Type="http://schemas.openxmlformats.org/officeDocument/2006/relationships/oleObject" Target="../embeddings/oleObject16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5.bin"/><Relationship Id="rId14" Type="http://schemas.openxmlformats.org/officeDocument/2006/relationships/oleObject" Target="../embeddings/oleObject1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1357290" y="2321715"/>
            <a:ext cx="682911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4800" b="1" dirty="0"/>
              <a:t>Elektromágneses indukció</a:t>
            </a:r>
            <a:endParaRPr lang="hu-H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428596" y="416702"/>
            <a:ext cx="36376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b="1" dirty="0">
                <a:latin typeface="Arial" pitchFamily="34" charset="0"/>
                <a:cs typeface="Arial" pitchFamily="34" charset="0"/>
              </a:rPr>
              <a:t>A mágneses indukció fluxus</a:t>
            </a:r>
            <a:endParaRPr lang="hu-H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285720" y="773892"/>
            <a:ext cx="8286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M</a:t>
            </a:r>
            <a:r>
              <a:rPr lang="hu-HU" dirty="0" smtClean="0"/>
              <a:t>ágneses indukció: az </a:t>
            </a:r>
            <a:r>
              <a:rPr lang="hu-HU" dirty="0"/>
              <a:t>egységnyi felületen merőlegesen „áthaladó” indukció vonalak száma az indukció abszolút értékével egyezik meg. </a:t>
            </a:r>
          </a:p>
        </p:txBody>
      </p:sp>
      <p:sp>
        <p:nvSpPr>
          <p:cNvPr id="6" name="Téglalap 5"/>
          <p:cNvSpPr/>
          <p:nvPr/>
        </p:nvSpPr>
        <p:spPr>
          <a:xfrm>
            <a:off x="428596" y="1488272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 Mekkora az </a:t>
            </a:r>
            <a:r>
              <a:rPr lang="hu-HU" dirty="0"/>
              <a:t>adott A felületen merőlegesen áthaladó indukcióvonalak száma, vagy más néven az </a:t>
            </a:r>
            <a:r>
              <a:rPr lang="hu-HU" b="1" dirty="0"/>
              <a:t>indukció </a:t>
            </a:r>
            <a:r>
              <a:rPr lang="hu-HU" b="1" dirty="0" smtClean="0"/>
              <a:t>fluxus?</a:t>
            </a:r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428596" y="2202652"/>
            <a:ext cx="77867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Homogén, a felületre merőleges indukcióvonalak </a:t>
            </a:r>
            <a:r>
              <a:rPr lang="hu-HU" dirty="0" smtClean="0"/>
              <a:t>esetében: </a:t>
            </a:r>
            <a:endParaRPr lang="hu-HU" dirty="0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pSp>
        <p:nvGrpSpPr>
          <p:cNvPr id="18" name="Csoportba foglalás 17"/>
          <p:cNvGrpSpPr/>
          <p:nvPr/>
        </p:nvGrpSpPr>
        <p:grpSpPr>
          <a:xfrm>
            <a:off x="1000100" y="2738438"/>
            <a:ext cx="2171700" cy="1116515"/>
            <a:chOff x="1000100" y="3286124"/>
            <a:chExt cx="2171700" cy="1339817"/>
          </a:xfrm>
        </p:grpSpPr>
        <p:grpSp>
          <p:nvGrpSpPr>
            <p:cNvPr id="1026" name="Group 2"/>
            <p:cNvGrpSpPr>
              <a:grpSpLocks/>
            </p:cNvGrpSpPr>
            <p:nvPr/>
          </p:nvGrpSpPr>
          <p:grpSpPr bwMode="auto">
            <a:xfrm>
              <a:off x="1000100" y="3286124"/>
              <a:ext cx="2171700" cy="1320800"/>
              <a:chOff x="4838" y="2444"/>
              <a:chExt cx="3420" cy="2081"/>
            </a:xfrm>
          </p:grpSpPr>
          <p:sp>
            <p:nvSpPr>
              <p:cNvPr id="1027" name="Line 3"/>
              <p:cNvSpPr>
                <a:spLocks noChangeShapeType="1"/>
              </p:cNvSpPr>
              <p:nvPr/>
            </p:nvSpPr>
            <p:spPr bwMode="auto">
              <a:xfrm>
                <a:off x="4838" y="4524"/>
                <a:ext cx="3420" cy="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028" name="Line 4"/>
              <p:cNvSpPr>
                <a:spLocks noChangeShapeType="1"/>
              </p:cNvSpPr>
              <p:nvPr/>
            </p:nvSpPr>
            <p:spPr bwMode="auto">
              <a:xfrm>
                <a:off x="5738" y="2444"/>
                <a:ext cx="0" cy="2080"/>
              </a:xfrm>
              <a:prstGeom prst="line">
                <a:avLst/>
              </a:prstGeom>
              <a:noFill/>
              <a:ln w="28575">
                <a:solidFill>
                  <a:srgbClr val="339966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029" name="Line 5"/>
              <p:cNvSpPr>
                <a:spLocks noChangeShapeType="1"/>
              </p:cNvSpPr>
              <p:nvPr/>
            </p:nvSpPr>
            <p:spPr bwMode="auto">
              <a:xfrm>
                <a:off x="6458" y="2444"/>
                <a:ext cx="1" cy="2080"/>
              </a:xfrm>
              <a:prstGeom prst="line">
                <a:avLst/>
              </a:prstGeom>
              <a:noFill/>
              <a:ln w="28575">
                <a:solidFill>
                  <a:srgbClr val="339966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030" name="Line 6"/>
              <p:cNvSpPr>
                <a:spLocks noChangeShapeType="1"/>
              </p:cNvSpPr>
              <p:nvPr/>
            </p:nvSpPr>
            <p:spPr bwMode="auto">
              <a:xfrm>
                <a:off x="7178" y="2444"/>
                <a:ext cx="1" cy="2080"/>
              </a:xfrm>
              <a:prstGeom prst="line">
                <a:avLst/>
              </a:prstGeom>
              <a:noFill/>
              <a:ln w="28575">
                <a:solidFill>
                  <a:srgbClr val="339966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031" name="Line 7"/>
              <p:cNvSpPr>
                <a:spLocks noChangeShapeType="1"/>
              </p:cNvSpPr>
              <p:nvPr/>
            </p:nvSpPr>
            <p:spPr bwMode="auto">
              <a:xfrm>
                <a:off x="6098" y="2444"/>
                <a:ext cx="1" cy="2080"/>
              </a:xfrm>
              <a:prstGeom prst="line">
                <a:avLst/>
              </a:prstGeom>
              <a:noFill/>
              <a:ln w="28575">
                <a:solidFill>
                  <a:srgbClr val="339966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032" name="Line 8"/>
              <p:cNvSpPr>
                <a:spLocks noChangeShapeType="1"/>
              </p:cNvSpPr>
              <p:nvPr/>
            </p:nvSpPr>
            <p:spPr bwMode="auto">
              <a:xfrm>
                <a:off x="6818" y="2444"/>
                <a:ext cx="1" cy="2080"/>
              </a:xfrm>
              <a:prstGeom prst="line">
                <a:avLst/>
              </a:prstGeom>
              <a:noFill/>
              <a:ln w="28575">
                <a:solidFill>
                  <a:srgbClr val="339966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graphicFrame>
          <p:nvGraphicFramePr>
            <p:cNvPr id="1033" name="Object 9"/>
            <p:cNvGraphicFramePr>
              <a:graphicFrameLocks noChangeAspect="1"/>
            </p:cNvGraphicFramePr>
            <p:nvPr/>
          </p:nvGraphicFramePr>
          <p:xfrm>
            <a:off x="2643174" y="3286124"/>
            <a:ext cx="2286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7" name="Equation" r:id="rId3" imgW="228501" imgH="304668" progId="Equation.3">
                    <p:embed/>
                  </p:oleObj>
                </mc:Choice>
                <mc:Fallback>
                  <p:oleObj name="Equation" r:id="rId3" imgW="228501" imgH="304668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3174" y="3286124"/>
                          <a:ext cx="228600" cy="304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Téglalap 16"/>
            <p:cNvSpPr/>
            <p:nvPr/>
          </p:nvSpPr>
          <p:spPr>
            <a:xfrm>
              <a:off x="2786050" y="4071943"/>
              <a:ext cx="357190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hu-HU" sz="2400" dirty="0"/>
                <a:t>A</a:t>
              </a:r>
            </a:p>
          </p:txBody>
        </p:sp>
      </p:grp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5516564" y="2917032"/>
          <a:ext cx="1398665" cy="347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5" imgW="457200" imgH="139680" progId="Equation.3">
                  <p:embed/>
                </p:oleObj>
              </mc:Choice>
              <mc:Fallback>
                <p:oleObj name="Equation" r:id="rId5" imgW="457200" imgH="1396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6564" y="2917032"/>
                        <a:ext cx="1398665" cy="3479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églalap 20"/>
          <p:cNvSpPr/>
          <p:nvPr/>
        </p:nvSpPr>
        <p:spPr>
          <a:xfrm>
            <a:off x="3643306" y="3512349"/>
            <a:ext cx="40719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Ahol </a:t>
            </a:r>
            <a:r>
              <a:rPr lang="hu-HU" dirty="0" smtClean="0"/>
              <a:t>           a </a:t>
            </a:r>
            <a:r>
              <a:rPr lang="hu-HU" dirty="0"/>
              <a:t>mágneses indukció fluxus. Mértékegysége:</a:t>
            </a:r>
          </a:p>
        </p:txBody>
      </p:sp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4286248" y="3512348"/>
          <a:ext cx="387930" cy="2963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7" imgW="152280" imgH="139680" progId="Equation.3">
                  <p:embed/>
                </p:oleObj>
              </mc:Choice>
              <mc:Fallback>
                <p:oleObj name="Equation" r:id="rId7" imgW="152280" imgH="1396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48" y="3512348"/>
                        <a:ext cx="387930" cy="2963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038" name="Object 14"/>
          <p:cNvGraphicFramePr>
            <a:graphicFrameLocks noChangeAspect="1"/>
          </p:cNvGraphicFramePr>
          <p:nvPr/>
        </p:nvGraphicFramePr>
        <p:xfrm>
          <a:off x="3379788" y="4345782"/>
          <a:ext cx="4478360" cy="6257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9" imgW="2374560" imgH="355320" progId="Equation.3">
                  <p:embed/>
                </p:oleObj>
              </mc:Choice>
              <mc:Fallback>
                <p:oleObj name="Equation" r:id="rId9" imgW="2374560" imgH="35532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9788" y="4345782"/>
                        <a:ext cx="4478360" cy="6257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utoUpdateAnimBg="0"/>
      <p:bldP spid="7" grpId="0" autoUpdateAnimBg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412308"/>
              </p:ext>
            </p:extLst>
          </p:nvPr>
        </p:nvGraphicFramePr>
        <p:xfrm>
          <a:off x="2714612" y="467499"/>
          <a:ext cx="285752" cy="2976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7" name="Equation" r:id="rId3" imgW="190417" imgH="241195" progId="Equation.3">
                  <p:embed/>
                </p:oleObj>
              </mc:Choice>
              <mc:Fallback>
                <p:oleObj name="Equation" r:id="rId3" imgW="190417" imgH="241195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12" y="467499"/>
                        <a:ext cx="285752" cy="2976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églalap 6"/>
          <p:cNvSpPr/>
          <p:nvPr/>
        </p:nvSpPr>
        <p:spPr>
          <a:xfrm>
            <a:off x="428597" y="403446"/>
            <a:ext cx="73872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hu-H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A sík</a:t>
            </a:r>
            <a:r>
              <a:rPr kumimoji="0" lang="hu-H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normálisával</a:t>
            </a:r>
            <a:r>
              <a:rPr kumimoji="0" lang="hu-H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szöget bezáró indukcióvonalak</a:t>
            </a:r>
            <a:r>
              <a:rPr kumimoji="0" lang="hu-H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esetén:</a:t>
            </a:r>
            <a:endParaRPr kumimoji="0" lang="hu-H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-86499"/>
            <a:ext cx="243528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               </a:t>
            </a:r>
            <a:endParaRPr kumimoji="0" lang="hu-H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-86499"/>
            <a:ext cx="243528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               </a:t>
            </a:r>
            <a:endParaRPr kumimoji="0" lang="hu-H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5392" name="Object 32"/>
          <p:cNvGraphicFramePr>
            <a:graphicFrameLocks noChangeAspect="1"/>
          </p:cNvGraphicFramePr>
          <p:nvPr/>
        </p:nvGraphicFramePr>
        <p:xfrm>
          <a:off x="3143241" y="2143120"/>
          <a:ext cx="371475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8" name="Equation" r:id="rId5" imgW="368300" imgH="381000" progId="Equation.3">
                  <p:embed/>
                </p:oleObj>
              </mc:Choice>
              <mc:Fallback>
                <p:oleObj name="Equation" r:id="rId5" imgW="368300" imgH="381000" progId="Equation.3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41" y="2143120"/>
                        <a:ext cx="371475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2" name="Object 22"/>
          <p:cNvGraphicFramePr>
            <a:graphicFrameLocks noChangeAspect="1"/>
          </p:cNvGraphicFramePr>
          <p:nvPr/>
        </p:nvGraphicFramePr>
        <p:xfrm>
          <a:off x="1714481" y="3155158"/>
          <a:ext cx="257175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9" name="Equation" r:id="rId7" imgW="253780" imgH="304536" progId="Equation.3">
                  <p:embed/>
                </p:oleObj>
              </mc:Choice>
              <mc:Fallback>
                <p:oleObj name="Equation" r:id="rId7" imgW="253780" imgH="304536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481" y="3155158"/>
                        <a:ext cx="257175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3" name="Csoportba foglalás 42"/>
          <p:cNvGrpSpPr/>
          <p:nvPr/>
        </p:nvGrpSpPr>
        <p:grpSpPr>
          <a:xfrm>
            <a:off x="500034" y="2024057"/>
            <a:ext cx="2586042" cy="833443"/>
            <a:chOff x="3357554" y="1857364"/>
            <a:chExt cx="2586042" cy="1000132"/>
          </a:xfrm>
        </p:grpSpPr>
        <p:graphicFrame>
          <p:nvGraphicFramePr>
            <p:cNvPr id="15393" name="Object 33"/>
            <p:cNvGraphicFramePr>
              <a:graphicFrameLocks noChangeAspect="1"/>
            </p:cNvGraphicFramePr>
            <p:nvPr/>
          </p:nvGraphicFramePr>
          <p:xfrm>
            <a:off x="5357818" y="1857364"/>
            <a:ext cx="285752" cy="3810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20" name="Equation" r:id="rId9" imgW="228501" imgH="304668" progId="Equation.3">
                    <p:embed/>
                  </p:oleObj>
                </mc:Choice>
                <mc:Fallback>
                  <p:oleObj name="Equation" r:id="rId9" imgW="228501" imgH="304668" progId="Equation.3">
                    <p:embed/>
                    <p:pic>
                      <p:nvPicPr>
                        <p:cNvPr id="0" name="Picture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57818" y="1857364"/>
                          <a:ext cx="285752" cy="38100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91" name="Line 31"/>
            <p:cNvSpPr>
              <a:spLocks noChangeShapeType="1"/>
            </p:cNvSpPr>
            <p:nvPr/>
          </p:nvSpPr>
          <p:spPr bwMode="auto">
            <a:xfrm>
              <a:off x="4000496" y="2857496"/>
              <a:ext cx="19431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5390" name="Line 30"/>
            <p:cNvSpPr>
              <a:spLocks noChangeShapeType="1"/>
            </p:cNvSpPr>
            <p:nvPr/>
          </p:nvSpPr>
          <p:spPr bwMode="auto">
            <a:xfrm>
              <a:off x="4582886" y="1928802"/>
              <a:ext cx="800100" cy="914400"/>
            </a:xfrm>
            <a:prstGeom prst="line">
              <a:avLst/>
            </a:prstGeom>
            <a:noFill/>
            <a:ln w="28575">
              <a:solidFill>
                <a:srgbClr val="339966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5389" name="Line 29"/>
            <p:cNvSpPr>
              <a:spLocks noChangeShapeType="1"/>
            </p:cNvSpPr>
            <p:nvPr/>
          </p:nvSpPr>
          <p:spPr bwMode="auto">
            <a:xfrm>
              <a:off x="4165144" y="1928802"/>
              <a:ext cx="800100" cy="914400"/>
            </a:xfrm>
            <a:prstGeom prst="line">
              <a:avLst/>
            </a:prstGeom>
            <a:noFill/>
            <a:ln w="28575">
              <a:solidFill>
                <a:srgbClr val="339966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5388" name="Line 28"/>
            <p:cNvSpPr>
              <a:spLocks noChangeShapeType="1"/>
            </p:cNvSpPr>
            <p:nvPr/>
          </p:nvSpPr>
          <p:spPr bwMode="auto">
            <a:xfrm>
              <a:off x="3771900" y="1928802"/>
              <a:ext cx="800100" cy="914400"/>
            </a:xfrm>
            <a:prstGeom prst="line">
              <a:avLst/>
            </a:prstGeom>
            <a:noFill/>
            <a:ln w="28575">
              <a:solidFill>
                <a:srgbClr val="339966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5387" name="Line 27"/>
            <p:cNvSpPr>
              <a:spLocks noChangeShapeType="1"/>
            </p:cNvSpPr>
            <p:nvPr/>
          </p:nvSpPr>
          <p:spPr bwMode="auto">
            <a:xfrm>
              <a:off x="3357554" y="1928802"/>
              <a:ext cx="800100" cy="914400"/>
            </a:xfrm>
            <a:prstGeom prst="line">
              <a:avLst/>
            </a:prstGeom>
            <a:noFill/>
            <a:ln w="28575">
              <a:solidFill>
                <a:srgbClr val="339966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5386" name="Line 26"/>
            <p:cNvSpPr>
              <a:spLocks noChangeShapeType="1"/>
            </p:cNvSpPr>
            <p:nvPr/>
          </p:nvSpPr>
          <p:spPr bwMode="auto">
            <a:xfrm>
              <a:off x="5011514" y="1928802"/>
              <a:ext cx="800100" cy="914400"/>
            </a:xfrm>
            <a:prstGeom prst="line">
              <a:avLst/>
            </a:prstGeom>
            <a:noFill/>
            <a:ln w="28575">
              <a:solidFill>
                <a:srgbClr val="339966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</p:grpSp>
      <p:sp>
        <p:nvSpPr>
          <p:cNvPr id="15385" name="Line 25"/>
          <p:cNvSpPr>
            <a:spLocks noChangeShapeType="1"/>
          </p:cNvSpPr>
          <p:nvPr/>
        </p:nvSpPr>
        <p:spPr bwMode="auto">
          <a:xfrm>
            <a:off x="3000364" y="2083588"/>
            <a:ext cx="0" cy="762000"/>
          </a:xfrm>
          <a:prstGeom prst="line">
            <a:avLst/>
          </a:prstGeom>
          <a:noFill/>
          <a:ln w="28575">
            <a:solidFill>
              <a:srgbClr val="339966"/>
            </a:solidFill>
            <a:prstDash val="dash"/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2071670" y="2857500"/>
            <a:ext cx="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>
            <a:off x="2115214" y="2857500"/>
            <a:ext cx="714380" cy="59531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5394" name="Rectangle 34"/>
          <p:cNvSpPr>
            <a:spLocks noChangeArrowheads="1"/>
          </p:cNvSpPr>
          <p:nvPr/>
        </p:nvSpPr>
        <p:spPr bwMode="auto">
          <a:xfrm>
            <a:off x="0" y="-9555"/>
            <a:ext cx="41601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ja-JP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				    </a:t>
            </a:r>
            <a:endParaRPr kumimoji="0" lang="hu-HU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95" name="Rectangle 35"/>
          <p:cNvSpPr>
            <a:spLocks noChangeArrowheads="1"/>
          </p:cNvSpPr>
          <p:nvPr/>
        </p:nvSpPr>
        <p:spPr bwMode="auto">
          <a:xfrm>
            <a:off x="0" y="109488"/>
            <a:ext cx="52245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ja-JP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					      </a:t>
            </a:r>
            <a:endParaRPr kumimoji="0" lang="hu-HU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99" name="Rectangle 39"/>
          <p:cNvSpPr>
            <a:spLocks noChangeArrowheads="1"/>
          </p:cNvSpPr>
          <p:nvPr/>
        </p:nvSpPr>
        <p:spPr bwMode="auto">
          <a:xfrm>
            <a:off x="3571868" y="901734"/>
            <a:ext cx="542928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hu-HU" sz="2000" dirty="0" smtClean="0">
                <a:latin typeface="Arial" pitchFamily="34" charset="0"/>
                <a:ea typeface="Times New Roman" pitchFamily="18" charset="0"/>
              </a:rPr>
              <a:t> Ekkor a</a:t>
            </a:r>
            <a:r>
              <a:rPr kumimoji="0" lang="hu-H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z indukció felületre merőleges, vagy normális komponense számít az alábbiak szerint:</a:t>
            </a:r>
            <a:endParaRPr kumimoji="0" lang="hu-H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5398" name="Object 38"/>
          <p:cNvGraphicFramePr>
            <a:graphicFrameLocks noChangeAspect="1"/>
          </p:cNvGraphicFramePr>
          <p:nvPr/>
        </p:nvGraphicFramePr>
        <p:xfrm>
          <a:off x="5007122" y="2024057"/>
          <a:ext cx="1954804" cy="4167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1" name="Equation" r:id="rId11" imgW="863225" imgH="215806" progId="Equation.3">
                  <p:embed/>
                </p:oleObj>
              </mc:Choice>
              <mc:Fallback>
                <p:oleObj name="Equation" r:id="rId11" imgW="863225" imgH="215806" progId="Equation.3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7122" y="2024057"/>
                        <a:ext cx="1954804" cy="4167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01" name="Object 41"/>
          <p:cNvGraphicFramePr>
            <a:graphicFrameLocks noChangeAspect="1"/>
          </p:cNvGraphicFramePr>
          <p:nvPr/>
        </p:nvGraphicFramePr>
        <p:xfrm>
          <a:off x="2071670" y="3036095"/>
          <a:ext cx="285752" cy="2976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2" name="Equation" r:id="rId13" imgW="190417" imgH="241195" progId="Equation.3">
                  <p:embed/>
                </p:oleObj>
              </mc:Choice>
              <mc:Fallback>
                <p:oleObj name="Equation" r:id="rId13" imgW="190417" imgH="241195" progId="Equation.3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70" y="3036095"/>
                        <a:ext cx="285752" cy="2976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Ív 47"/>
          <p:cNvSpPr/>
          <p:nvPr/>
        </p:nvSpPr>
        <p:spPr>
          <a:xfrm rot="5400000">
            <a:off x="1836605" y="2766219"/>
            <a:ext cx="476253" cy="785818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9" name="Téglalap 48"/>
          <p:cNvSpPr/>
          <p:nvPr/>
        </p:nvSpPr>
        <p:spPr>
          <a:xfrm>
            <a:off x="4143372" y="3274222"/>
            <a:ext cx="8316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/>
              <a:t>ekkor:</a:t>
            </a:r>
          </a:p>
        </p:txBody>
      </p:sp>
      <p:sp>
        <p:nvSpPr>
          <p:cNvPr id="15403" name="Rectangle 43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5402" name="Object 42"/>
          <p:cNvGraphicFramePr>
            <a:graphicFrameLocks noChangeAspect="1"/>
          </p:cNvGraphicFramePr>
          <p:nvPr/>
        </p:nvGraphicFramePr>
        <p:xfrm>
          <a:off x="4286248" y="3929070"/>
          <a:ext cx="3741463" cy="4577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3" name="Equation" r:id="rId14" imgW="1663560" imgH="215640" progId="Equation.3">
                  <p:embed/>
                </p:oleObj>
              </mc:Choice>
              <mc:Fallback>
                <p:oleObj name="Equation" r:id="rId14" imgW="1663560" imgH="215640" progId="Equation.3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48" y="3929070"/>
                        <a:ext cx="3741463" cy="4577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5" grpId="0" animBg="1" autoUpdateAnimBg="0"/>
      <p:bldP spid="15384" grpId="0" animBg="1" autoUpdateAnimBg="0"/>
      <p:bldP spid="15383" grpId="0" animBg="1" autoUpdateAnimBg="0"/>
      <p:bldP spid="15399" grpId="0"/>
      <p:bldP spid="48" grpId="0" animBg="1" autoUpdateAnimBg="0"/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4214810" y="1488272"/>
            <a:ext cx="47148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 smtClean="0"/>
              <a:t>Ekkor </a:t>
            </a:r>
            <a:r>
              <a:rPr lang="hu-HU" sz="2000" dirty="0"/>
              <a:t>a felületet felosztjuk olyan kicsi </a:t>
            </a:r>
            <a:r>
              <a:rPr lang="hu-HU" sz="2000" dirty="0" smtClean="0"/>
              <a:t>     A </a:t>
            </a:r>
            <a:r>
              <a:rPr lang="hu-HU" sz="2000" dirty="0"/>
              <a:t>nagyságú darabokra, amelyekben  már a tér homogénnek </a:t>
            </a:r>
            <a:r>
              <a:rPr lang="hu-HU" sz="2000" dirty="0" smtClean="0"/>
              <a:t>tekinthető:</a:t>
            </a:r>
            <a:endParaRPr lang="hu-HU" sz="2000" dirty="0"/>
          </a:p>
        </p:txBody>
      </p:sp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4812084"/>
              </p:ext>
            </p:extLst>
          </p:nvPr>
        </p:nvGraphicFramePr>
        <p:xfrm>
          <a:off x="8220102" y="1560845"/>
          <a:ext cx="277814" cy="25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5" name="Equation" r:id="rId3" imgW="126720" imgH="139680" progId="Equation.3">
                  <p:embed/>
                </p:oleObj>
              </mc:Choice>
              <mc:Fallback>
                <p:oleObj name="Equation" r:id="rId3" imgW="126720" imgH="1396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0102" y="1560845"/>
                        <a:ext cx="277814" cy="25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387" name="Group 3"/>
          <p:cNvGrpSpPr>
            <a:grpSpLocks/>
          </p:cNvGrpSpPr>
          <p:nvPr/>
        </p:nvGrpSpPr>
        <p:grpSpPr bwMode="auto">
          <a:xfrm>
            <a:off x="369456" y="1071550"/>
            <a:ext cx="3500462" cy="1309697"/>
            <a:chOff x="2640" y="12943"/>
            <a:chExt cx="3780" cy="1260"/>
          </a:xfrm>
        </p:grpSpPr>
        <p:sp>
          <p:nvSpPr>
            <p:cNvPr id="16388" name="Line 4"/>
            <p:cNvSpPr>
              <a:spLocks noChangeShapeType="1"/>
            </p:cNvSpPr>
            <p:nvPr/>
          </p:nvSpPr>
          <p:spPr bwMode="auto">
            <a:xfrm>
              <a:off x="2640" y="14203"/>
              <a:ext cx="378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389" name="Line 5"/>
            <p:cNvSpPr>
              <a:spLocks noChangeShapeType="1"/>
            </p:cNvSpPr>
            <p:nvPr/>
          </p:nvSpPr>
          <p:spPr bwMode="auto">
            <a:xfrm>
              <a:off x="3141" y="13123"/>
              <a:ext cx="720" cy="1080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390" name="Line 6"/>
            <p:cNvSpPr>
              <a:spLocks noChangeShapeType="1"/>
            </p:cNvSpPr>
            <p:nvPr/>
          </p:nvSpPr>
          <p:spPr bwMode="auto">
            <a:xfrm flipH="1">
              <a:off x="4221" y="12943"/>
              <a:ext cx="540" cy="1260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391" name="Line 7"/>
            <p:cNvSpPr>
              <a:spLocks noChangeShapeType="1"/>
            </p:cNvSpPr>
            <p:nvPr/>
          </p:nvSpPr>
          <p:spPr bwMode="auto">
            <a:xfrm>
              <a:off x="4546" y="13663"/>
              <a:ext cx="180" cy="540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392" name="Line 8"/>
            <p:cNvSpPr>
              <a:spLocks noChangeShapeType="1"/>
            </p:cNvSpPr>
            <p:nvPr/>
          </p:nvSpPr>
          <p:spPr bwMode="auto">
            <a:xfrm>
              <a:off x="4941" y="12943"/>
              <a:ext cx="180" cy="1260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393" name="Line 9"/>
            <p:cNvSpPr>
              <a:spLocks noChangeShapeType="1"/>
            </p:cNvSpPr>
            <p:nvPr/>
          </p:nvSpPr>
          <p:spPr bwMode="auto">
            <a:xfrm flipH="1">
              <a:off x="5481" y="13483"/>
              <a:ext cx="360" cy="720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394" name="Line 10"/>
            <p:cNvSpPr>
              <a:spLocks noChangeShapeType="1"/>
            </p:cNvSpPr>
            <p:nvPr/>
          </p:nvSpPr>
          <p:spPr bwMode="auto">
            <a:xfrm flipH="1">
              <a:off x="5903" y="12943"/>
              <a:ext cx="180" cy="1260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</p:grp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214282" y="204765"/>
            <a:ext cx="27860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Inhomogén mező: </a:t>
            </a:r>
            <a:endParaRPr kumimoji="0" lang="hu-HU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5" name="Object 9"/>
          <p:cNvGraphicFramePr>
            <a:graphicFrameLocks noChangeAspect="1"/>
          </p:cNvGraphicFramePr>
          <p:nvPr/>
        </p:nvGraphicFramePr>
        <p:xfrm>
          <a:off x="2857488" y="1131082"/>
          <a:ext cx="267893" cy="2976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6" name="Equation" r:id="rId5" imgW="228501" imgH="304668" progId="Equation.3">
                  <p:embed/>
                </p:oleObj>
              </mc:Choice>
              <mc:Fallback>
                <p:oleObj name="Equation" r:id="rId5" imgW="228501" imgH="304668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488" y="1131082"/>
                        <a:ext cx="267893" cy="2976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6397" name="Object 13"/>
          <p:cNvGraphicFramePr>
            <a:graphicFrameLocks noChangeAspect="1"/>
          </p:cNvGraphicFramePr>
          <p:nvPr/>
        </p:nvGraphicFramePr>
        <p:xfrm>
          <a:off x="5286381" y="3393285"/>
          <a:ext cx="257492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7" name="Equation" r:id="rId7" imgW="1282680" imgH="431640" progId="Equation.3">
                  <p:embed/>
                </p:oleObj>
              </mc:Choice>
              <mc:Fallback>
                <p:oleObj name="Equation" r:id="rId7" imgW="1282680" imgH="4316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1" y="3393285"/>
                        <a:ext cx="2574925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0" y="58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cxnSp>
        <p:nvCxnSpPr>
          <p:cNvPr id="25" name="Egyenes összekötő nyíllal 24"/>
          <p:cNvCxnSpPr/>
          <p:nvPr/>
        </p:nvCxnSpPr>
        <p:spPr>
          <a:xfrm rot="5400000">
            <a:off x="496804" y="2065729"/>
            <a:ext cx="416722" cy="21431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nyíllal 26"/>
          <p:cNvCxnSpPr/>
          <p:nvPr/>
        </p:nvCxnSpPr>
        <p:spPr>
          <a:xfrm rot="5400000">
            <a:off x="821505" y="2202519"/>
            <a:ext cx="357190" cy="15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5400000">
            <a:off x="410737" y="2423922"/>
            <a:ext cx="17859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rot="5400000">
            <a:off x="780857" y="2432990"/>
            <a:ext cx="17859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 rot="5400000">
            <a:off x="1158569" y="2433464"/>
            <a:ext cx="17859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31"/>
          <p:cNvCxnSpPr/>
          <p:nvPr/>
        </p:nvCxnSpPr>
        <p:spPr>
          <a:xfrm rot="5400000">
            <a:off x="1559303" y="2433464"/>
            <a:ext cx="17859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 rot="5400000">
            <a:off x="1933501" y="2433464"/>
            <a:ext cx="17859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 rot="5400000">
            <a:off x="2340357" y="2433464"/>
            <a:ext cx="17859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 rot="5400000">
            <a:off x="2719319" y="2433464"/>
            <a:ext cx="17859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rot="5400000">
            <a:off x="3087395" y="2442535"/>
            <a:ext cx="17859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 rot="5400000">
            <a:off x="3461593" y="2442535"/>
            <a:ext cx="17859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401" name="Object 17"/>
          <p:cNvGraphicFramePr>
            <a:graphicFrameLocks noChangeAspect="1"/>
          </p:cNvGraphicFramePr>
          <p:nvPr/>
        </p:nvGraphicFramePr>
        <p:xfrm>
          <a:off x="500034" y="2619373"/>
          <a:ext cx="277812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8" name="Equation" r:id="rId9" imgW="126720" imgH="139680" progId="Equation.3">
                  <p:embed/>
                </p:oleObj>
              </mc:Choice>
              <mc:Fallback>
                <p:oleObj name="Equation" r:id="rId9" imgW="126720" imgH="13968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2619373"/>
                        <a:ext cx="277812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églalap 38"/>
          <p:cNvSpPr/>
          <p:nvPr/>
        </p:nvSpPr>
        <p:spPr>
          <a:xfrm>
            <a:off x="659918" y="2559500"/>
            <a:ext cx="3337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 smtClean="0"/>
              <a:t>A</a:t>
            </a:r>
            <a:endParaRPr lang="hu-HU" sz="2000" dirty="0"/>
          </a:p>
        </p:txBody>
      </p:sp>
      <p:sp>
        <p:nvSpPr>
          <p:cNvPr id="40" name="Téglalap 39"/>
          <p:cNvSpPr/>
          <p:nvPr/>
        </p:nvSpPr>
        <p:spPr>
          <a:xfrm>
            <a:off x="4214810" y="2619373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dirty="0" smtClean="0"/>
              <a:t> </a:t>
            </a:r>
            <a:r>
              <a:rPr lang="hu-HU" sz="2000" dirty="0"/>
              <a:t>E</a:t>
            </a:r>
            <a:r>
              <a:rPr lang="hu-HU" sz="2000" dirty="0" smtClean="0"/>
              <a:t>zekre az elemi felületekre kiszámítjuk az elemi fluxusokat, és ezeket összeadjuk:</a:t>
            </a:r>
            <a:endParaRPr lang="hu-HU" sz="2000" dirty="0"/>
          </a:p>
        </p:txBody>
      </p:sp>
      <p:grpSp>
        <p:nvGrpSpPr>
          <p:cNvPr id="58" name="Csoportba foglalás 57"/>
          <p:cNvGrpSpPr/>
          <p:nvPr/>
        </p:nvGrpSpPr>
        <p:grpSpPr>
          <a:xfrm>
            <a:off x="785786" y="3452817"/>
            <a:ext cx="1501786" cy="1850583"/>
            <a:chOff x="714348" y="4137258"/>
            <a:chExt cx="1501786" cy="2220700"/>
          </a:xfrm>
        </p:grpSpPr>
        <p:cxnSp>
          <p:nvCxnSpPr>
            <p:cNvPr id="19" name="Egyenes összekötő nyíllal 18"/>
            <p:cNvCxnSpPr/>
            <p:nvPr/>
          </p:nvCxnSpPr>
          <p:spPr>
            <a:xfrm rot="5400000">
              <a:off x="1000894" y="5928536"/>
              <a:ext cx="857256" cy="158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6399" name="Object 15"/>
            <p:cNvGraphicFramePr>
              <a:graphicFrameLocks noChangeAspect="1"/>
            </p:cNvGraphicFramePr>
            <p:nvPr/>
          </p:nvGraphicFramePr>
          <p:xfrm>
            <a:off x="1708358" y="6000768"/>
            <a:ext cx="301379" cy="3571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29" name="Equation" r:id="rId10" imgW="253780" imgH="304536" progId="Equation.3">
                    <p:embed/>
                  </p:oleObj>
                </mc:Choice>
                <mc:Fallback>
                  <p:oleObj name="Equation" r:id="rId10" imgW="253780" imgH="304536" progId="Equation.3">
                    <p:embed/>
                    <p:pic>
                      <p:nvPicPr>
                        <p:cNvPr id="0" name="Picture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08358" y="6000768"/>
                          <a:ext cx="301379" cy="3571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42" name="Egyenes összekötő 41"/>
            <p:cNvCxnSpPr/>
            <p:nvPr/>
          </p:nvCxnSpPr>
          <p:spPr>
            <a:xfrm>
              <a:off x="714348" y="5500702"/>
              <a:ext cx="1500198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Egyenes összekötő 43"/>
            <p:cNvCxnSpPr/>
            <p:nvPr/>
          </p:nvCxnSpPr>
          <p:spPr>
            <a:xfrm rot="5400000">
              <a:off x="500828" y="5571346"/>
              <a:ext cx="428628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Egyenes összekötő 44"/>
            <p:cNvCxnSpPr/>
            <p:nvPr/>
          </p:nvCxnSpPr>
          <p:spPr>
            <a:xfrm rot="5400000">
              <a:off x="2001026" y="5571346"/>
              <a:ext cx="428628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Line 5"/>
            <p:cNvSpPr>
              <a:spLocks noChangeShapeType="1"/>
            </p:cNvSpPr>
            <p:nvPr/>
          </p:nvSpPr>
          <p:spPr bwMode="auto">
            <a:xfrm>
              <a:off x="1000100" y="4143380"/>
              <a:ext cx="666755" cy="1347117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cxnSp>
          <p:nvCxnSpPr>
            <p:cNvPr id="51" name="Egyenes összekötő nyíllal 50"/>
            <p:cNvCxnSpPr/>
            <p:nvPr/>
          </p:nvCxnSpPr>
          <p:spPr>
            <a:xfrm rot="5400000">
              <a:off x="1019375" y="4815919"/>
              <a:ext cx="1358116" cy="794"/>
            </a:xfrm>
            <a:prstGeom prst="straightConnector1">
              <a:avLst/>
            </a:prstGeom>
            <a:ln w="28575">
              <a:solidFill>
                <a:srgbClr val="00B05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6402" name="Object 18"/>
            <p:cNvGraphicFramePr>
              <a:graphicFrameLocks noChangeAspect="1"/>
            </p:cNvGraphicFramePr>
            <p:nvPr/>
          </p:nvGraphicFramePr>
          <p:xfrm>
            <a:off x="1785918" y="4572008"/>
            <a:ext cx="371475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30" name="Equation" r:id="rId12" imgW="368300" imgH="381000" progId="Equation.3">
                    <p:embed/>
                  </p:oleObj>
                </mc:Choice>
                <mc:Fallback>
                  <p:oleObj name="Equation" r:id="rId12" imgW="368300" imgH="381000" progId="Equation.3">
                    <p:embed/>
                    <p:pic>
                      <p:nvPicPr>
                        <p:cNvPr id="0" name="Picture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85918" y="4572008"/>
                          <a:ext cx="371475" cy="381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6403" name="Object 19"/>
          <p:cNvGraphicFramePr>
            <a:graphicFrameLocks noChangeAspect="1"/>
          </p:cNvGraphicFramePr>
          <p:nvPr/>
        </p:nvGraphicFramePr>
        <p:xfrm>
          <a:off x="2214546" y="3274222"/>
          <a:ext cx="1919880" cy="51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1" name="Equation" r:id="rId14" imgW="736560" imgH="241200" progId="Equation.3">
                  <p:embed/>
                </p:oleObj>
              </mc:Choice>
              <mc:Fallback>
                <p:oleObj name="Equation" r:id="rId14" imgW="736560" imgH="24120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46" y="3274222"/>
                        <a:ext cx="1919880" cy="517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Téglalap 54"/>
          <p:cNvSpPr/>
          <p:nvPr/>
        </p:nvSpPr>
        <p:spPr>
          <a:xfrm>
            <a:off x="4071934" y="4167197"/>
            <a:ext cx="47863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Ha a felület beosztását minden határon túl finomítjuk kapjuk:</a:t>
            </a:r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6404" name="Object 20"/>
          <p:cNvGraphicFramePr>
            <a:graphicFrameLocks noChangeAspect="1"/>
          </p:cNvGraphicFramePr>
          <p:nvPr/>
        </p:nvGraphicFramePr>
        <p:xfrm>
          <a:off x="5286380" y="4822045"/>
          <a:ext cx="2656028" cy="5953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2" name="Equation" r:id="rId16" imgW="1384300" imgH="368300" progId="Equation.3">
                  <p:embed/>
                </p:oleObj>
              </mc:Choice>
              <mc:Fallback>
                <p:oleObj name="Equation" r:id="rId16" imgW="1384300" imgH="36830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0" y="4822045"/>
                        <a:ext cx="2656028" cy="5953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6" name="Object 22"/>
          <p:cNvGraphicFramePr>
            <a:graphicFrameLocks noChangeAspect="1"/>
          </p:cNvGraphicFramePr>
          <p:nvPr/>
        </p:nvGraphicFramePr>
        <p:xfrm>
          <a:off x="1489280" y="5009711"/>
          <a:ext cx="354014" cy="323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3" name="Equation" r:id="rId18" imgW="126720" imgH="139680" progId="Equation.3">
                  <p:embed/>
                </p:oleObj>
              </mc:Choice>
              <mc:Fallback>
                <p:oleObj name="Equation" r:id="rId18" imgW="126720" imgH="13968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280" y="5009711"/>
                        <a:ext cx="354014" cy="3236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9" grpId="0"/>
      <p:bldP spid="40" grpId="0"/>
      <p:bldP spid="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214282" y="119044"/>
            <a:ext cx="35950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400" b="1" dirty="0"/>
              <a:t>Elektromágneses indukció:</a:t>
            </a:r>
            <a:endParaRPr lang="hu-HU" sz="2400" dirty="0"/>
          </a:p>
        </p:txBody>
      </p:sp>
      <p:sp>
        <p:nvSpPr>
          <p:cNvPr id="5" name="Téglalap 4"/>
          <p:cNvSpPr/>
          <p:nvPr/>
        </p:nvSpPr>
        <p:spPr>
          <a:xfrm>
            <a:off x="500034" y="476233"/>
            <a:ext cx="80724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Tekintsünk egy területet, amelyen mágneses indukció mérhető. Változzon ez az </a:t>
            </a:r>
            <a:r>
              <a:rPr lang="hu-HU" sz="2000" dirty="0" smtClean="0"/>
              <a:t>indukció úgy, hogy  felfelé</a:t>
            </a:r>
            <a:r>
              <a:rPr lang="hu-HU" sz="2000" dirty="0"/>
              <a:t> </a:t>
            </a:r>
            <a:r>
              <a:rPr lang="hu-HU" sz="2000" dirty="0" smtClean="0"/>
              <a:t>növekszik: </a:t>
            </a:r>
            <a:endParaRPr lang="hu-HU" sz="2000" dirty="0"/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pSp>
        <p:nvGrpSpPr>
          <p:cNvPr id="40" name="Csoportba foglalás 39"/>
          <p:cNvGrpSpPr/>
          <p:nvPr/>
        </p:nvGrpSpPr>
        <p:grpSpPr>
          <a:xfrm>
            <a:off x="857224" y="1964525"/>
            <a:ext cx="1708390" cy="1965392"/>
            <a:chOff x="1934916" y="2588752"/>
            <a:chExt cx="1708390" cy="2358470"/>
          </a:xfrm>
        </p:grpSpPr>
        <p:sp>
          <p:nvSpPr>
            <p:cNvPr id="20" name="Line 13"/>
            <p:cNvSpPr>
              <a:spLocks noChangeShapeType="1"/>
            </p:cNvSpPr>
            <p:nvPr/>
          </p:nvSpPr>
          <p:spPr bwMode="auto">
            <a:xfrm>
              <a:off x="2186652" y="2599638"/>
              <a:ext cx="0" cy="2347584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 type="arrow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1" name="Line 13"/>
            <p:cNvSpPr>
              <a:spLocks noChangeShapeType="1"/>
            </p:cNvSpPr>
            <p:nvPr/>
          </p:nvSpPr>
          <p:spPr bwMode="auto">
            <a:xfrm>
              <a:off x="2433624" y="2599638"/>
              <a:ext cx="0" cy="2347584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 type="arrow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 b="1" dirty="0"/>
            </a:p>
          </p:txBody>
        </p:sp>
        <p:sp>
          <p:nvSpPr>
            <p:cNvPr id="22" name="Line 13"/>
            <p:cNvSpPr>
              <a:spLocks noChangeShapeType="1"/>
            </p:cNvSpPr>
            <p:nvPr/>
          </p:nvSpPr>
          <p:spPr bwMode="auto">
            <a:xfrm>
              <a:off x="2686718" y="2599638"/>
              <a:ext cx="0" cy="2347584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 type="arrow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3" name="Line 13"/>
            <p:cNvSpPr>
              <a:spLocks noChangeShapeType="1"/>
            </p:cNvSpPr>
            <p:nvPr/>
          </p:nvSpPr>
          <p:spPr bwMode="auto">
            <a:xfrm>
              <a:off x="2928926" y="2599638"/>
              <a:ext cx="0" cy="2347584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 type="arrow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graphicFrame>
          <p:nvGraphicFramePr>
            <p:cNvPr id="17423" name="Object 15"/>
            <p:cNvGraphicFramePr>
              <a:graphicFrameLocks noChangeAspect="1"/>
            </p:cNvGraphicFramePr>
            <p:nvPr/>
          </p:nvGraphicFramePr>
          <p:xfrm>
            <a:off x="3143240" y="2714620"/>
            <a:ext cx="500066" cy="4200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67" name="Equation" r:id="rId3" imgW="241195" imgH="203112" progId="Equation.3">
                    <p:embed/>
                  </p:oleObj>
                </mc:Choice>
                <mc:Fallback>
                  <p:oleObj name="Equation" r:id="rId3" imgW="241195" imgH="203112" progId="Equation.3">
                    <p:embed/>
                    <p:pic>
                      <p:nvPicPr>
                        <p:cNvPr id="0" name="Picture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43240" y="2714620"/>
                          <a:ext cx="500066" cy="42005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" name="Line 13"/>
            <p:cNvSpPr>
              <a:spLocks noChangeShapeType="1"/>
            </p:cNvSpPr>
            <p:nvPr/>
          </p:nvSpPr>
          <p:spPr bwMode="auto">
            <a:xfrm>
              <a:off x="1934916" y="2588752"/>
              <a:ext cx="0" cy="2347584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 type="arrow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</p:grpSp>
      <p:grpSp>
        <p:nvGrpSpPr>
          <p:cNvPr id="45" name="Csoportba foglalás 44"/>
          <p:cNvGrpSpPr/>
          <p:nvPr/>
        </p:nvGrpSpPr>
        <p:grpSpPr>
          <a:xfrm>
            <a:off x="428596" y="2678905"/>
            <a:ext cx="1857388" cy="595317"/>
            <a:chOff x="4857752" y="3000372"/>
            <a:chExt cx="1857388" cy="714380"/>
          </a:xfrm>
        </p:grpSpPr>
        <p:sp>
          <p:nvSpPr>
            <p:cNvPr id="41" name="Ellipszis 40"/>
            <p:cNvSpPr/>
            <p:nvPr/>
          </p:nvSpPr>
          <p:spPr>
            <a:xfrm>
              <a:off x="4857752" y="3000372"/>
              <a:ext cx="1857388" cy="714380"/>
            </a:xfrm>
            <a:prstGeom prst="ellipse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cxnSp>
          <p:nvCxnSpPr>
            <p:cNvPr id="43" name="Egyenes összekötő 42"/>
            <p:cNvCxnSpPr/>
            <p:nvPr/>
          </p:nvCxnSpPr>
          <p:spPr>
            <a:xfrm>
              <a:off x="4929190" y="3522210"/>
              <a:ext cx="357190" cy="142876"/>
            </a:xfrm>
            <a:prstGeom prst="line">
              <a:avLst/>
            </a:prstGeom>
            <a:ln w="28575">
              <a:solidFill>
                <a:srgbClr val="00B0F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églalap 45"/>
          <p:cNvSpPr/>
          <p:nvPr/>
        </p:nvSpPr>
        <p:spPr>
          <a:xfrm>
            <a:off x="3214678" y="1192581"/>
            <a:ext cx="58579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 smtClean="0"/>
              <a:t>Ekkor </a:t>
            </a:r>
            <a:r>
              <a:rPr lang="hu-HU" sz="2000" dirty="0"/>
              <a:t>az indukcióvonalakat körülövező villamos mező </a:t>
            </a:r>
            <a:r>
              <a:rPr lang="hu-HU" sz="2000" dirty="0" smtClean="0"/>
              <a:t>keletkezik úgy</a:t>
            </a:r>
            <a:r>
              <a:rPr lang="hu-HU" sz="2000" dirty="0"/>
              <a:t>, hogy az indukció változása és a keletkező villamos térerősség bal csavart alkot. </a:t>
            </a:r>
          </a:p>
        </p:txBody>
      </p:sp>
      <p:sp>
        <p:nvSpPr>
          <p:cNvPr id="17439" name="Rectangle 3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7438" name="Object 30"/>
          <p:cNvGraphicFramePr>
            <a:graphicFrameLocks noChangeAspect="1"/>
          </p:cNvGraphicFramePr>
          <p:nvPr/>
        </p:nvGraphicFramePr>
        <p:xfrm>
          <a:off x="285721" y="3214690"/>
          <a:ext cx="306163" cy="357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8" name="Equation" r:id="rId5" imgW="139639" imgH="203112" progId="Equation.3">
                  <p:embed/>
                </p:oleObj>
              </mc:Choice>
              <mc:Fallback>
                <p:oleObj name="Equation" r:id="rId5" imgW="139639" imgH="203112" progId="Equation.3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1" y="3214690"/>
                        <a:ext cx="306163" cy="357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églalap 48"/>
          <p:cNvSpPr/>
          <p:nvPr/>
        </p:nvSpPr>
        <p:spPr>
          <a:xfrm>
            <a:off x="3226982" y="2283597"/>
            <a:ext cx="55721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 smtClean="0"/>
              <a:t>Az elektromos keletkező mező  </a:t>
            </a:r>
            <a:r>
              <a:rPr lang="hu-HU" sz="2000" dirty="0"/>
              <a:t>nemcsak az indukció megváltozásától, hanem a felület megváltozásától is függ, az a fluxus megváltozásával </a:t>
            </a:r>
            <a:r>
              <a:rPr lang="hu-HU" sz="2000" dirty="0" smtClean="0"/>
              <a:t>arányos</a:t>
            </a:r>
            <a:endParaRPr lang="hu-HU" sz="2000" dirty="0"/>
          </a:p>
        </p:txBody>
      </p:sp>
      <p:sp>
        <p:nvSpPr>
          <p:cNvPr id="50" name="Téglalap 49"/>
          <p:cNvSpPr/>
          <p:nvPr/>
        </p:nvSpPr>
        <p:spPr>
          <a:xfrm>
            <a:off x="3214678" y="3274222"/>
            <a:ext cx="57150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 smtClean="0"/>
              <a:t>Nézzük azt a feszültséget, ami a </a:t>
            </a:r>
            <a:r>
              <a:rPr lang="hu-HU" sz="2000" dirty="0"/>
              <a:t>villamos tér hatására egy zárt vezetőben keletkezik, amely a villamos erővonalak mentén körülöleli a változó mágneses </a:t>
            </a:r>
            <a:r>
              <a:rPr lang="hu-HU" sz="2000" dirty="0" smtClean="0"/>
              <a:t>fluxust:</a:t>
            </a:r>
            <a:endParaRPr lang="hu-HU" sz="2000" dirty="0"/>
          </a:p>
        </p:txBody>
      </p:sp>
      <p:grpSp>
        <p:nvGrpSpPr>
          <p:cNvPr id="70" name="Csoportba foglalás 69"/>
          <p:cNvGrpSpPr/>
          <p:nvPr/>
        </p:nvGrpSpPr>
        <p:grpSpPr>
          <a:xfrm>
            <a:off x="642910" y="2678905"/>
            <a:ext cx="2643206" cy="654848"/>
            <a:chOff x="3656013" y="552450"/>
            <a:chExt cx="1652587" cy="501650"/>
          </a:xfrm>
        </p:grpSpPr>
        <p:grpSp>
          <p:nvGrpSpPr>
            <p:cNvPr id="17452" name="Group 44"/>
            <p:cNvGrpSpPr>
              <a:grpSpLocks/>
            </p:cNvGrpSpPr>
            <p:nvPr/>
          </p:nvGrpSpPr>
          <p:grpSpPr bwMode="auto">
            <a:xfrm rot="5400000">
              <a:off x="3841751" y="366712"/>
              <a:ext cx="501650" cy="873125"/>
              <a:chOff x="6817" y="1965"/>
              <a:chExt cx="720" cy="1432"/>
            </a:xfrm>
          </p:grpSpPr>
          <p:sp>
            <p:nvSpPr>
              <p:cNvPr id="17456" name="Arc 48"/>
              <p:cNvSpPr>
                <a:spLocks/>
              </p:cNvSpPr>
              <p:nvPr/>
            </p:nvSpPr>
            <p:spPr bwMode="auto">
              <a:xfrm rot="5400000" flipV="1">
                <a:off x="6637" y="2857"/>
                <a:ext cx="720" cy="36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7455" name="Arc 47"/>
              <p:cNvSpPr>
                <a:spLocks/>
              </p:cNvSpPr>
              <p:nvPr/>
            </p:nvSpPr>
            <p:spPr bwMode="auto">
              <a:xfrm rot="-16200000">
                <a:off x="6997" y="2857"/>
                <a:ext cx="720" cy="36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7454" name="Arc 46"/>
              <p:cNvSpPr>
                <a:spLocks/>
              </p:cNvSpPr>
              <p:nvPr/>
            </p:nvSpPr>
            <p:spPr bwMode="auto">
              <a:xfrm rot="-16200000" flipH="1" flipV="1">
                <a:off x="6643" y="2143"/>
                <a:ext cx="710" cy="36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306"/>
                  <a:gd name="T1" fmla="*/ 0 h 21600"/>
                  <a:gd name="T2" fmla="*/ 21306 w 21306"/>
                  <a:gd name="T3" fmla="*/ 18048 h 21600"/>
                  <a:gd name="T4" fmla="*/ 0 w 2130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306" h="21600" fill="none" extrusionOk="0">
                    <a:moveTo>
                      <a:pt x="-1" y="0"/>
                    </a:moveTo>
                    <a:cubicBezTo>
                      <a:pt x="10558" y="0"/>
                      <a:pt x="19569" y="7633"/>
                      <a:pt x="21305" y="18048"/>
                    </a:cubicBezTo>
                  </a:path>
                  <a:path w="21306" h="21600" stroke="0" extrusionOk="0">
                    <a:moveTo>
                      <a:pt x="-1" y="0"/>
                    </a:moveTo>
                    <a:cubicBezTo>
                      <a:pt x="10558" y="0"/>
                      <a:pt x="19569" y="7633"/>
                      <a:pt x="21305" y="18048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7453" name="Arc 45"/>
              <p:cNvSpPr>
                <a:spLocks/>
              </p:cNvSpPr>
              <p:nvPr/>
            </p:nvSpPr>
            <p:spPr bwMode="auto">
              <a:xfrm rot="5400000" flipH="1">
                <a:off x="7001" y="2141"/>
                <a:ext cx="712" cy="36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380"/>
                  <a:gd name="T1" fmla="*/ 0 h 21600"/>
                  <a:gd name="T2" fmla="*/ 21380 w 21380"/>
                  <a:gd name="T3" fmla="*/ 18522 h 21600"/>
                  <a:gd name="T4" fmla="*/ 0 w 2138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380" h="21600" fill="none" extrusionOk="0">
                    <a:moveTo>
                      <a:pt x="-1" y="0"/>
                    </a:moveTo>
                    <a:cubicBezTo>
                      <a:pt x="10740" y="0"/>
                      <a:pt x="19849" y="7891"/>
                      <a:pt x="21379" y="18522"/>
                    </a:cubicBezTo>
                  </a:path>
                  <a:path w="21380" h="21600" stroke="0" extrusionOk="0">
                    <a:moveTo>
                      <a:pt x="-1" y="0"/>
                    </a:moveTo>
                    <a:cubicBezTo>
                      <a:pt x="10740" y="0"/>
                      <a:pt x="19849" y="7891"/>
                      <a:pt x="21379" y="18522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sp>
          <p:nvSpPr>
            <p:cNvPr id="17451" name="Line 43"/>
            <p:cNvSpPr>
              <a:spLocks noChangeShapeType="1"/>
            </p:cNvSpPr>
            <p:nvPr/>
          </p:nvSpPr>
          <p:spPr bwMode="auto">
            <a:xfrm>
              <a:off x="4525963" y="765175"/>
              <a:ext cx="220662" cy="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7450" name="Line 42"/>
            <p:cNvSpPr>
              <a:spLocks noChangeShapeType="1"/>
            </p:cNvSpPr>
            <p:nvPr/>
          </p:nvSpPr>
          <p:spPr bwMode="auto">
            <a:xfrm>
              <a:off x="4532313" y="846138"/>
              <a:ext cx="179387" cy="1587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 rot="2700000" flipV="1">
              <a:off x="4828719" y="562778"/>
              <a:ext cx="0" cy="250825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7448" name="Line 40"/>
            <p:cNvSpPr>
              <a:spLocks noChangeShapeType="1"/>
            </p:cNvSpPr>
            <p:nvPr/>
          </p:nvSpPr>
          <p:spPr bwMode="auto">
            <a:xfrm rot="2700000" flipV="1">
              <a:off x="4613275" y="814388"/>
              <a:ext cx="0" cy="250825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7447" name="Line 39"/>
            <p:cNvSpPr>
              <a:spLocks noChangeShapeType="1"/>
            </p:cNvSpPr>
            <p:nvPr/>
          </p:nvSpPr>
          <p:spPr bwMode="auto">
            <a:xfrm>
              <a:off x="4900376" y="597703"/>
              <a:ext cx="328613" cy="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4541162" y="1030288"/>
              <a:ext cx="328613" cy="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7445" name="Oval 37"/>
            <p:cNvSpPr>
              <a:spLocks noChangeArrowheads="1"/>
            </p:cNvSpPr>
            <p:nvPr/>
          </p:nvSpPr>
          <p:spPr bwMode="auto">
            <a:xfrm>
              <a:off x="4902200" y="673100"/>
              <a:ext cx="317500" cy="250825"/>
            </a:xfrm>
            <a:prstGeom prst="ellips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 rot="2700000" flipV="1">
              <a:off x="5202238" y="565150"/>
              <a:ext cx="0" cy="15875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7443" name="Line 35"/>
            <p:cNvSpPr>
              <a:spLocks noChangeShapeType="1"/>
            </p:cNvSpPr>
            <p:nvPr/>
          </p:nvSpPr>
          <p:spPr bwMode="auto">
            <a:xfrm rot="2700000" flipV="1">
              <a:off x="4916488" y="892175"/>
              <a:ext cx="0" cy="15875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 rot="1200000" flipV="1">
              <a:off x="5199063" y="609600"/>
              <a:ext cx="109537" cy="123825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 rot="1200000" flipV="1">
              <a:off x="4781550" y="833438"/>
              <a:ext cx="109538" cy="125412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7440" name="Text Box 32"/>
            <p:cNvSpPr txBox="1">
              <a:spLocks noChangeArrowheads="1"/>
            </p:cNvSpPr>
            <p:nvPr/>
          </p:nvSpPr>
          <p:spPr bwMode="auto">
            <a:xfrm>
              <a:off x="4951284" y="689264"/>
              <a:ext cx="219075" cy="25082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V</a:t>
              </a:r>
              <a:endParaRPr kumimoji="0" lang="hu-H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17457" name="Rectangle 49"/>
          <p:cNvSpPr>
            <a:spLocks noChangeArrowheads="1"/>
          </p:cNvSpPr>
          <p:nvPr/>
        </p:nvSpPr>
        <p:spPr bwMode="auto">
          <a:xfrm>
            <a:off x="0" y="58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59" name="Rectangle 51"/>
          <p:cNvSpPr>
            <a:spLocks noChangeArrowheads="1"/>
          </p:cNvSpPr>
          <p:nvPr/>
        </p:nvSpPr>
        <p:spPr bwMode="auto">
          <a:xfrm>
            <a:off x="0" y="3868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" name="Téglalap 70"/>
          <p:cNvSpPr/>
          <p:nvPr/>
        </p:nvSpPr>
        <p:spPr>
          <a:xfrm>
            <a:off x="142844" y="4524387"/>
            <a:ext cx="50720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A változó fluxust körülövező vezetőben keletkező feszültséget a </a:t>
            </a:r>
            <a:r>
              <a:rPr lang="hu-HU" sz="2000" b="1" dirty="0"/>
              <a:t>Faraday-féle indukciós törvény </a:t>
            </a:r>
            <a:r>
              <a:rPr lang="hu-HU" sz="2000" dirty="0"/>
              <a:t>adja meg az alábbiak szerint:</a:t>
            </a:r>
          </a:p>
        </p:txBody>
      </p:sp>
      <p:sp>
        <p:nvSpPr>
          <p:cNvPr id="17461" name="Rectangle 53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7460" name="Object 52"/>
          <p:cNvGraphicFramePr>
            <a:graphicFrameLocks noChangeAspect="1"/>
          </p:cNvGraphicFramePr>
          <p:nvPr/>
        </p:nvGraphicFramePr>
        <p:xfrm>
          <a:off x="5572132" y="4571564"/>
          <a:ext cx="1785950" cy="6856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9" name="Equation" r:id="rId7" imgW="850531" imgH="393529" progId="Equation.3">
                  <p:embed/>
                </p:oleObj>
              </mc:Choice>
              <mc:Fallback>
                <p:oleObj name="Equation" r:id="rId7" imgW="850531" imgH="393529" progId="Equation.3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2" y="4571564"/>
                        <a:ext cx="1785950" cy="6856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utoUpdateAnimBg="0"/>
      <p:bldP spid="49" grpId="0" autoUpdateAnimBg="0"/>
      <p:bldP spid="50" grpId="0" autoUpdateAnimBg="0"/>
      <p:bldP spid="7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571473" y="595297"/>
            <a:ext cx="48762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/>
              <a:t>gyorsan változó fluxus esetében </a:t>
            </a:r>
            <a:r>
              <a:rPr lang="hu-HU" sz="2000" dirty="0" smtClean="0"/>
              <a:t>általánosan: </a:t>
            </a:r>
            <a:endParaRPr lang="hu-HU" sz="2000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3500430" y="1131082"/>
          <a:ext cx="1683896" cy="654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Equation" r:id="rId3" imgW="837836" imgH="393529" progId="Equation.3">
                  <p:embed/>
                </p:oleObj>
              </mc:Choice>
              <mc:Fallback>
                <p:oleObj name="Equation" r:id="rId3" imgW="837836" imgH="393529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0" y="1131082"/>
                        <a:ext cx="1683896" cy="6548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églalap 6"/>
          <p:cNvSpPr/>
          <p:nvPr/>
        </p:nvSpPr>
        <p:spPr>
          <a:xfrm>
            <a:off x="500034" y="1904993"/>
            <a:ext cx="65722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 smtClean="0"/>
              <a:t>Itt </a:t>
            </a:r>
            <a:r>
              <a:rPr lang="hu-HU" sz="2000" dirty="0"/>
              <a:t>n a változó mágneses teret körülvevő tekercs </a:t>
            </a:r>
            <a:r>
              <a:rPr lang="hu-HU" sz="2000" dirty="0" smtClean="0"/>
              <a:t>menetszáma </a:t>
            </a:r>
            <a:endParaRPr lang="hu-HU" sz="2000" dirty="0"/>
          </a:p>
        </p:txBody>
      </p:sp>
      <p:sp>
        <p:nvSpPr>
          <p:cNvPr id="8" name="Téglalap 7"/>
          <p:cNvSpPr/>
          <p:nvPr/>
        </p:nvSpPr>
        <p:spPr>
          <a:xfrm>
            <a:off x="428596" y="2381247"/>
            <a:ext cx="82153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 smtClean="0"/>
              <a:t>Szavakkal: </a:t>
            </a:r>
            <a:r>
              <a:rPr lang="hu-HU" sz="2000" b="1" dirty="0"/>
              <a:t>egy n menetű tekercs belsejében változó mágneses fluxus esetében a tekercsben feszültség indukálódik, és annak nagysága arányos a </a:t>
            </a:r>
            <a:r>
              <a:rPr lang="hu-HU" sz="2000" b="1" dirty="0" err="1"/>
              <a:t>fluxusváltozás</a:t>
            </a:r>
            <a:r>
              <a:rPr lang="hu-HU" sz="2000" b="1" dirty="0"/>
              <a:t> sebességével és a tekercs menetszámával.</a:t>
            </a:r>
          </a:p>
        </p:txBody>
      </p:sp>
      <p:sp>
        <p:nvSpPr>
          <p:cNvPr id="9" name="Téglalap 8"/>
          <p:cNvSpPr/>
          <p:nvPr/>
        </p:nvSpPr>
        <p:spPr>
          <a:xfrm>
            <a:off x="28684" y="339691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A negatív előjel oka egyrészt az, hogy a keletkezett villamos mező az indukcióváltozással balcsavart alkot, másrészt az, hogy a </a:t>
            </a:r>
            <a:r>
              <a:rPr lang="hu-HU" sz="2000" dirty="0" err="1"/>
              <a:t>fluxusváltozás</a:t>
            </a:r>
            <a:r>
              <a:rPr lang="hu-HU" sz="2000" dirty="0"/>
              <a:t> következtében energia keletkezik (azonban nem a semmiből, az energia megmaradás továbbra is érvényes).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573444" y="4608262"/>
            <a:ext cx="821537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Az </a:t>
            </a:r>
            <a:r>
              <a:rPr kumimoji="0" lang="hu-H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energiamegmaradás</a:t>
            </a:r>
            <a:r>
              <a:rPr kumimoji="0" lang="hu-H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törvényéből következik a </a:t>
            </a:r>
            <a:r>
              <a:rPr kumimoji="0" lang="hu-H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Lenz szabály</a:t>
            </a:r>
            <a:r>
              <a:rPr kumimoji="0" lang="hu-H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:</a:t>
            </a:r>
            <a:endParaRPr kumimoji="0" lang="hu-H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Az indukált feszültség és áram iránya olyan, hogy az őt létrehozó hatást akadályozza. </a:t>
            </a:r>
            <a:endParaRPr kumimoji="0" lang="hu-H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8435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347</Words>
  <Application>Microsoft Office PowerPoint</Application>
  <PresentationFormat>Diavetítés a képernyőre (16:10 oldalarány)</PresentationFormat>
  <Paragraphs>32</Paragraphs>
  <Slides>6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8" baseType="lpstr">
      <vt:lpstr>Office-téma</vt:lpstr>
      <vt:lpstr>Equation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user</dc:creator>
  <cp:lastModifiedBy>Horváth Miklós Dr.</cp:lastModifiedBy>
  <cp:revision>17</cp:revision>
  <dcterms:created xsi:type="dcterms:W3CDTF">2012-11-02T09:19:22Z</dcterms:created>
  <dcterms:modified xsi:type="dcterms:W3CDTF">2012-11-05T13:58:46Z</dcterms:modified>
</cp:coreProperties>
</file>