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31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2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7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04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18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1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57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8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09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93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47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BD2D-A217-4344-B7B5-53DEC2C77EDA}" type="datetimeFigureOut">
              <a:rPr lang="hu-HU" smtClean="0"/>
              <a:t>2013.03.29.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792B4-DECD-4FB7-88E3-41F4580BF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433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Váltakozó áram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6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5332"/>
            <a:ext cx="4176464" cy="403244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2000" dirty="0" smtClean="0"/>
              <a:t>Ha </a:t>
            </a:r>
            <a:r>
              <a:rPr lang="hu-HU" sz="2000" dirty="0"/>
              <a:t>a </a:t>
            </a:r>
            <a:r>
              <a:rPr lang="hu-HU" sz="2000" dirty="0" smtClean="0"/>
              <a:t>feszültség </a:t>
            </a:r>
            <a:r>
              <a:rPr lang="hu-HU" sz="2000" dirty="0"/>
              <a:t>és áramerősség csúcsértékének megfelelő vektort a körfrekvenciának megfelelő (az óramutató járásával ellentétes irányban) forgó vektorként fogjuk </a:t>
            </a:r>
            <a:r>
              <a:rPr lang="hu-HU" sz="2000" dirty="0" smtClean="0"/>
              <a:t>fel, </a:t>
            </a:r>
            <a:r>
              <a:rPr lang="hu-HU" sz="2000" dirty="0"/>
              <a:t>akkor a pillanatnyi értékek a forgó vektor vetületeként foghatók fel. Az ábrán csak az áram pillanatnyi értékét ábrázoltuk. A két forgó vektor közötti szög az ábrából könnyen meghatározható. A vektorok egymáshoz képesti helyzete forgás közben nem változik, s bármelyik helyzetben megállíthatjuk. Ekkor az ún. vektorábrát, vagy </a:t>
            </a:r>
            <a:r>
              <a:rPr lang="hu-HU" sz="2000" dirty="0" err="1"/>
              <a:t>fázor</a:t>
            </a:r>
            <a:r>
              <a:rPr lang="hu-HU" sz="2000" dirty="0"/>
              <a:t> ábrát kapjuk, mellyel a fázisviszonyok könnyen nyomon </a:t>
            </a:r>
            <a:r>
              <a:rPr lang="hu-HU" sz="2000" dirty="0" smtClean="0"/>
              <a:t>követhetők.</a:t>
            </a:r>
            <a:endParaRPr lang="hu-HU" sz="20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7413"/>
            <a:ext cx="3818041" cy="353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39552" y="48123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 váltakozó áram és feszültség ábrázolása forgó vektorként</a:t>
            </a:r>
          </a:p>
          <a:p>
            <a:pPr algn="ctr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876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53244"/>
            <a:ext cx="4546848" cy="4551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/>
              <a:t>Ha a komplex számsíkon forgatjuk a vektorokat, még jobban használható módszerhez jutunk, akkor kapjuk a komplex reprezentációt. Az áramot, mint komplex számot az </a:t>
            </a:r>
            <a:r>
              <a:rPr lang="hu-HU" sz="2000" dirty="0" smtClean="0"/>
              <a:t>ábrán </a:t>
            </a:r>
            <a:r>
              <a:rPr lang="hu-HU" sz="2000" dirty="0"/>
              <a:t>ábrázoltuk. Ha a képzetes tengely a függőleges (melynek egysége </a:t>
            </a:r>
            <a:r>
              <a:rPr lang="hu-HU" sz="2000" dirty="0" smtClean="0"/>
              <a:t>		, </a:t>
            </a:r>
            <a:r>
              <a:rPr lang="hu-HU" sz="2000" dirty="0"/>
              <a:t>és a valós tengely a vízszintes, és </a:t>
            </a:r>
            <a:r>
              <a:rPr lang="el-GR" sz="2000" dirty="0" smtClean="0"/>
              <a:t>ϕ</a:t>
            </a:r>
            <a:r>
              <a:rPr lang="hu-HU" sz="2000" dirty="0" smtClean="0"/>
              <a:t> </a:t>
            </a:r>
            <a:r>
              <a:rPr lang="hu-HU" sz="2000" dirty="0"/>
              <a:t>a valós tengellyel bezárt szög, akkor a komplex áram </a:t>
            </a:r>
            <a:r>
              <a:rPr lang="hu-HU" sz="2000" dirty="0" smtClean="0"/>
              <a:t>(   </a:t>
            </a:r>
            <a:r>
              <a:rPr lang="hu-HU" sz="2000" dirty="0"/>
              <a:t>):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2000" dirty="0" smtClean="0"/>
              <a:t>trigonometrikus </a:t>
            </a:r>
            <a:r>
              <a:rPr lang="hu-HU" sz="2000" dirty="0"/>
              <a:t>alakban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900" dirty="0" smtClean="0"/>
          </a:p>
          <a:p>
            <a:pPr marL="0" indent="0">
              <a:buNone/>
            </a:pPr>
            <a:r>
              <a:rPr lang="hu-HU" sz="2000" dirty="0"/>
              <a:t>exponenciális alakban: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89348"/>
            <a:ext cx="3842939" cy="341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79926"/>
              </p:ext>
            </p:extLst>
          </p:nvPr>
        </p:nvGraphicFramePr>
        <p:xfrm>
          <a:off x="1403648" y="2371732"/>
          <a:ext cx="916671" cy="40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4" imgW="533169" imgH="241195" progId="Equation.3">
                  <p:embed/>
                </p:oleObj>
              </mc:Choice>
              <mc:Fallback>
                <p:oleObj name="Equation" r:id="rId4" imgW="533169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371732"/>
                        <a:ext cx="916671" cy="409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604517"/>
              </p:ext>
            </p:extLst>
          </p:nvPr>
        </p:nvGraphicFramePr>
        <p:xfrm>
          <a:off x="3491880" y="3000523"/>
          <a:ext cx="219193" cy="33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6" imgW="126890" imgH="190335" progId="Equation.3">
                  <p:embed/>
                </p:oleObj>
              </mc:Choice>
              <mc:Fallback>
                <p:oleObj name="Equation" r:id="rId6" imgW="126890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000523"/>
                        <a:ext cx="219193" cy="337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156747"/>
              </p:ext>
            </p:extLst>
          </p:nvPr>
        </p:nvGraphicFramePr>
        <p:xfrm>
          <a:off x="1259632" y="4009628"/>
          <a:ext cx="318275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8" imgW="2108200" imgH="241300" progId="Equation.3">
                  <p:embed/>
                </p:oleObj>
              </mc:Choice>
              <mc:Fallback>
                <p:oleObj name="Equation" r:id="rId8" imgW="21082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09628"/>
                        <a:ext cx="3182754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436338"/>
              </p:ext>
            </p:extLst>
          </p:nvPr>
        </p:nvGraphicFramePr>
        <p:xfrm>
          <a:off x="1475657" y="4903782"/>
          <a:ext cx="1152128" cy="39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10" imgW="698500" imgH="241300" progId="Equation.3">
                  <p:embed/>
                </p:oleObj>
              </mc:Choice>
              <mc:Fallback>
                <p:oleObj name="Equation" r:id="rId10" imgW="6985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7" y="4903782"/>
                        <a:ext cx="1152128" cy="394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06223"/>
              </p:ext>
            </p:extLst>
          </p:nvPr>
        </p:nvGraphicFramePr>
        <p:xfrm>
          <a:off x="2725738" y="4903788"/>
          <a:ext cx="10001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12" imgW="672840" imgH="241200" progId="Equation.3">
                  <p:embed/>
                </p:oleObj>
              </mc:Choice>
              <mc:Fallback>
                <p:oleObj name="Equation" r:id="rId12" imgW="67284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4903788"/>
                        <a:ext cx="1000125" cy="352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8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5372"/>
            <a:ext cx="7992888" cy="179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0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Dinamó: </a:t>
            </a:r>
          </a:p>
          <a:p>
            <a:pPr marL="0" indent="0">
              <a:buNone/>
            </a:pPr>
            <a:r>
              <a:rPr lang="hu-HU" dirty="0" smtClean="0"/>
              <a:t>Jedlik Ányos (1800-1895)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987" y="2785492"/>
            <a:ext cx="4121859" cy="216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7500"/>
            <a:ext cx="2517466" cy="216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53244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Transzformátor</a:t>
            </a:r>
          </a:p>
          <a:p>
            <a:pPr marL="0" indent="0" algn="ctr">
              <a:buNone/>
            </a:pPr>
            <a:endParaRPr lang="hu-HU" sz="1800" dirty="0" smtClean="0"/>
          </a:p>
          <a:p>
            <a:pPr marL="0" indent="0" algn="ctr">
              <a:buNone/>
            </a:pPr>
            <a:endParaRPr lang="hu-HU" sz="1800" dirty="0"/>
          </a:p>
          <a:p>
            <a:pPr marL="0" indent="0" algn="ctr">
              <a:buNone/>
            </a:pPr>
            <a:endParaRPr lang="hu-HU" sz="1800" dirty="0" smtClean="0"/>
          </a:p>
          <a:p>
            <a:pPr marL="0" indent="0" algn="ctr">
              <a:buNone/>
            </a:pPr>
            <a:endParaRPr lang="hu-HU" sz="1800" dirty="0"/>
          </a:p>
          <a:p>
            <a:pPr marL="0" indent="0" algn="ctr">
              <a:buNone/>
            </a:pPr>
            <a:endParaRPr lang="hu-HU" sz="1800" dirty="0" smtClean="0"/>
          </a:p>
          <a:p>
            <a:pPr marL="0" indent="0" algn="ctr">
              <a:buNone/>
            </a:pPr>
            <a:endParaRPr lang="hu-HU" sz="1800" dirty="0"/>
          </a:p>
          <a:p>
            <a:pPr marL="0" indent="0" algn="ctr">
              <a:buNone/>
            </a:pPr>
            <a:endParaRPr lang="hu-HU" sz="1800" dirty="0" smtClean="0"/>
          </a:p>
          <a:p>
            <a:pPr marL="0" indent="0" algn="ctr">
              <a:buNone/>
            </a:pPr>
            <a:endParaRPr lang="hu-HU" sz="1800" dirty="0"/>
          </a:p>
          <a:p>
            <a:pPr marL="0" indent="0" algn="ctr">
              <a:buNone/>
            </a:pPr>
            <a:endParaRPr lang="hu-HU" sz="1800" dirty="0" smtClean="0"/>
          </a:p>
          <a:p>
            <a:pPr marL="0" indent="0" algn="ctr">
              <a:buNone/>
            </a:pPr>
            <a:endParaRPr lang="hu-HU" sz="1800" dirty="0"/>
          </a:p>
          <a:p>
            <a:pPr marL="0" indent="0" algn="ctr">
              <a:buNone/>
            </a:pPr>
            <a:endParaRPr lang="hu-HU" sz="1800" dirty="0" smtClean="0"/>
          </a:p>
          <a:p>
            <a:pPr marL="0" indent="0" algn="ctr">
              <a:buNone/>
            </a:pPr>
            <a:r>
              <a:rPr lang="hu-HU" sz="1800" dirty="0" smtClean="0"/>
              <a:t>Elektromos hálózat működési sémája</a:t>
            </a:r>
          </a:p>
          <a:p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6" y="1489348"/>
            <a:ext cx="8983036" cy="298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1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26893"/>
            <a:ext cx="864096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Az előző fejezetekben az egyenáramokról volt szó, az olyanokról, melyek áramerőssége, és az azokkal kapcsolatos feszültség időben állandó </a:t>
            </a:r>
            <a:r>
              <a:rPr lang="hu-HU" sz="1800" dirty="0" smtClean="0"/>
              <a:t>(a</a:t>
            </a:r>
            <a:r>
              <a:rPr lang="hu-HU" sz="1800" dirty="0"/>
              <a:t>. </a:t>
            </a:r>
            <a:r>
              <a:rPr lang="hu-HU" sz="1800" dirty="0" smtClean="0"/>
              <a:t>ábra). </a:t>
            </a:r>
            <a:r>
              <a:rPr lang="hu-HU" sz="1800" dirty="0"/>
              <a:t>Az ott elmondottak nagy része érvényes akkor is, ha az áram változó egyenáram </a:t>
            </a:r>
            <a:r>
              <a:rPr lang="hu-HU" sz="1800" dirty="0" smtClean="0"/>
              <a:t>(b</a:t>
            </a:r>
            <a:r>
              <a:rPr lang="hu-HU" sz="1800" dirty="0"/>
              <a:t>. ábra). Újabb ismeretekre is van azonban szükségünk, ha az </a:t>
            </a:r>
            <a:r>
              <a:rPr lang="hu-HU" sz="1800" dirty="0" smtClean="0"/>
              <a:t>áram, és </a:t>
            </a:r>
            <a:r>
              <a:rPr lang="hu-HU" sz="1800" dirty="0"/>
              <a:t>a kapcsolatos feszültség olyan, hogy nemcsak a nagysága, hanem az irányai is változik időnként, vagy </a:t>
            </a:r>
            <a:r>
              <a:rPr lang="hu-HU" sz="1800" dirty="0" err="1"/>
              <a:t>periódikusan</a:t>
            </a:r>
            <a:r>
              <a:rPr lang="hu-HU" sz="1800" dirty="0"/>
              <a:t> </a:t>
            </a:r>
            <a:r>
              <a:rPr lang="hu-HU" sz="1800" dirty="0" smtClean="0"/>
              <a:t>(c</a:t>
            </a:r>
            <a:r>
              <a:rPr lang="hu-HU" sz="1800" dirty="0"/>
              <a:t>. ábra), azaz váltakozó árammal van dolgunk. Ebben a fejezetben az időben </a:t>
            </a:r>
            <a:r>
              <a:rPr lang="hu-HU" sz="1800" dirty="0" err="1"/>
              <a:t>periódikusan</a:t>
            </a:r>
            <a:r>
              <a:rPr lang="hu-HU" sz="1800" dirty="0"/>
              <a:t> váltakozó előjelű áramokról és feszültségekről, valamint az ezekkel kapcsolatban felmerülő áramköri elemek alapvető részéről esik szó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13484"/>
            <a:ext cx="6768752" cy="281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9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Szinuszos </a:t>
            </a:r>
            <a:r>
              <a:rPr lang="hu-HU" sz="3200" dirty="0"/>
              <a:t>váltakozó áram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8926" y="1043689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A váltakozó áramok időfüggvénye a Fourier elv alapján felbontható </a:t>
            </a:r>
            <a:r>
              <a:rPr lang="hu-HU" sz="1800" dirty="0" err="1"/>
              <a:t>színuszos</a:t>
            </a:r>
            <a:r>
              <a:rPr lang="hu-HU" sz="1800" dirty="0"/>
              <a:t> (és koszinuszos) függvényekre, ezért a továbbiakban csak szinuszos időfüggvénnyel foglalkozunk.</a:t>
            </a:r>
          </a:p>
          <a:p>
            <a:pPr marL="0" indent="0">
              <a:buNone/>
            </a:pPr>
            <a:r>
              <a:rPr lang="hu-HU" sz="1800" dirty="0"/>
              <a:t>A </a:t>
            </a:r>
            <a:r>
              <a:rPr lang="hu-HU" sz="1800" dirty="0" err="1"/>
              <a:t>váltakozóáramnak</a:t>
            </a:r>
            <a:r>
              <a:rPr lang="hu-HU" sz="1800" dirty="0"/>
              <a:t> az a formája, amellyel a hétköznapi életben a leggyakrabban találkozunk. Az otthonokban és a munkahelyeken ezzel találkozunk naponta többször is. Az áramerősség időfüggvényét az alábbi egyenlet adja meg, és azt az </a:t>
            </a:r>
            <a:r>
              <a:rPr lang="hu-HU" sz="1800" dirty="0" smtClean="0"/>
              <a:t>ábrán </a:t>
            </a:r>
            <a:r>
              <a:rPr lang="hu-HU" sz="1800" dirty="0"/>
              <a:t>mutatjuk be.</a:t>
            </a:r>
          </a:p>
          <a:p>
            <a:pPr marL="0" indent="0">
              <a:buNone/>
            </a:pPr>
            <a:endParaRPr lang="hu-HU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5532"/>
            <a:ext cx="3926420" cy="213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272362"/>
              </p:ext>
            </p:extLst>
          </p:nvPr>
        </p:nvGraphicFramePr>
        <p:xfrm>
          <a:off x="1691679" y="3721596"/>
          <a:ext cx="138015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876300" imgH="228600" progId="Equation.3">
                  <p:embed/>
                </p:oleObj>
              </mc:Choice>
              <mc:Fallback>
                <p:oleObj name="Equation" r:id="rId4" imgW="876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3721596"/>
                        <a:ext cx="1380153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3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7220"/>
            <a:ext cx="4320480" cy="3771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/>
              <a:t>A feszültség időfüggése is hasonló lehet, azonban </a:t>
            </a:r>
            <a:r>
              <a:rPr lang="hu-HU" sz="2000" dirty="0" err="1"/>
              <a:t>általába</a:t>
            </a:r>
            <a:r>
              <a:rPr lang="hu-HU" sz="2000" dirty="0"/>
              <a:t> fáziseltérés van a két függvény között, azaz a zérus tengelyt nem egy időben metszik.</a:t>
            </a:r>
          </a:p>
          <a:p>
            <a:pPr marL="0" indent="0" algn="just">
              <a:buNone/>
            </a:pPr>
            <a:r>
              <a:rPr lang="hu-HU" sz="2000" dirty="0"/>
              <a:t>Az időben ismétlődő kitérések közötti legrövidebb idő, T a  periódus idő, ennek </a:t>
            </a:r>
            <a:r>
              <a:rPr lang="hu-HU" sz="2000" dirty="0" err="1"/>
              <a:t>reciproka</a:t>
            </a:r>
            <a:r>
              <a:rPr lang="hu-HU" sz="2000" dirty="0"/>
              <a:t> a frekvencia (f), és a körfrekvencia </a:t>
            </a:r>
            <a:r>
              <a:rPr lang="hu-HU" sz="2000" dirty="0" smtClean="0"/>
              <a:t>(</a:t>
            </a:r>
            <a:r>
              <a:rPr lang="el-GR" sz="2000" dirty="0" smtClean="0"/>
              <a:t>ω</a:t>
            </a:r>
            <a:r>
              <a:rPr lang="hu-HU" sz="2000" dirty="0" smtClean="0"/>
              <a:t>) </a:t>
            </a:r>
            <a:r>
              <a:rPr lang="hu-HU" sz="2000" dirty="0"/>
              <a:t>az alábbiak szerint számítható:</a:t>
            </a:r>
          </a:p>
          <a:p>
            <a:pPr marL="0" indent="0" algn="just">
              <a:buNone/>
            </a:pPr>
            <a:endParaRPr lang="hu-HU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81236"/>
            <a:ext cx="3926420" cy="213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50506"/>
              </p:ext>
            </p:extLst>
          </p:nvPr>
        </p:nvGraphicFramePr>
        <p:xfrm>
          <a:off x="2555776" y="3505572"/>
          <a:ext cx="346592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3670300" imgH="1295400" progId="Equation.3">
                  <p:embed/>
                </p:oleObj>
              </mc:Choice>
              <mc:Fallback>
                <p:oleObj name="Equation" r:id="rId4" imgW="3670300" imgH="1295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505572"/>
                        <a:ext cx="3465927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2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81236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Az áram, illetve a feszültség pillanatnyi értéke általánosságban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ahol  u; i a pillanatnyi értékek, </a:t>
            </a:r>
            <a:r>
              <a:rPr lang="el-GR" sz="2000" dirty="0" smtClean="0"/>
              <a:t>ϕ</a:t>
            </a:r>
            <a:r>
              <a:rPr lang="hu-HU" sz="2000" baseline="-25000" dirty="0" smtClean="0"/>
              <a:t>I</a:t>
            </a:r>
            <a:r>
              <a:rPr lang="hu-HU" sz="2000" dirty="0" smtClean="0"/>
              <a:t> </a:t>
            </a:r>
            <a:r>
              <a:rPr lang="hu-HU" sz="2000" dirty="0"/>
              <a:t>az áramerősség, és </a:t>
            </a:r>
            <a:r>
              <a:rPr lang="el-GR" sz="2000" dirty="0" smtClean="0"/>
              <a:t>ϕ</a:t>
            </a:r>
            <a:r>
              <a:rPr lang="hu-HU" sz="2000" baseline="-25000" dirty="0" smtClean="0"/>
              <a:t>U</a:t>
            </a:r>
            <a:r>
              <a:rPr lang="hu-HU" sz="2000" dirty="0" smtClean="0"/>
              <a:t> </a:t>
            </a:r>
            <a:r>
              <a:rPr lang="hu-HU" sz="2000" dirty="0"/>
              <a:t>pedig a feszültség kezdőfázisa.</a:t>
            </a:r>
          </a:p>
          <a:p>
            <a:pPr marL="0" indent="0">
              <a:buNone/>
            </a:pPr>
            <a:r>
              <a:rPr lang="hu-HU" sz="2000" dirty="0"/>
              <a:t> 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90201"/>
              </p:ext>
            </p:extLst>
          </p:nvPr>
        </p:nvGraphicFramePr>
        <p:xfrm>
          <a:off x="3382885" y="1201316"/>
          <a:ext cx="1727277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885" y="1201316"/>
                        <a:ext cx="1727277" cy="382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59534"/>
              </p:ext>
            </p:extLst>
          </p:nvPr>
        </p:nvGraphicFramePr>
        <p:xfrm>
          <a:off x="3299859" y="1777380"/>
          <a:ext cx="192021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5" imgW="1219200" imgH="228600" progId="Equation.3">
                  <p:embed/>
                </p:oleObj>
              </mc:Choice>
              <mc:Fallback>
                <p:oleObj name="Equation" r:id="rId5" imgW="1219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859" y="1777380"/>
                        <a:ext cx="1920213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2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5212"/>
            <a:ext cx="8229600" cy="952500"/>
          </a:xfrm>
        </p:spPr>
        <p:txBody>
          <a:bodyPr>
            <a:normAutofit/>
          </a:bodyPr>
          <a:lstStyle/>
          <a:p>
            <a:r>
              <a:rPr lang="hu-HU" sz="3200" b="1" dirty="0"/>
              <a:t>A váltakozó áram effektív </a:t>
            </a:r>
            <a:r>
              <a:rPr lang="hu-HU" sz="3200" b="1" dirty="0" smtClean="0"/>
              <a:t>értéke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/>
              <a:t>Egy váltakozó áram, vagy feszültség effektív értéke annak az egyenáramnak, vagy feszültségnek az értéke, ami ugyanakkora munkát végez, mint az adott váltakozó áram, vagy feszültség.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105091"/>
              </p:ext>
            </p:extLst>
          </p:nvPr>
        </p:nvGraphicFramePr>
        <p:xfrm>
          <a:off x="3419872" y="3001516"/>
          <a:ext cx="179365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308100" imgH="520700" progId="Equation.3">
                  <p:embed/>
                </p:oleObj>
              </mc:Choice>
              <mc:Fallback>
                <p:oleObj name="Equation" r:id="rId3" imgW="13081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001516"/>
                        <a:ext cx="179365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095004"/>
              </p:ext>
            </p:extLst>
          </p:nvPr>
        </p:nvGraphicFramePr>
        <p:xfrm>
          <a:off x="3393687" y="4081636"/>
          <a:ext cx="182638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1473200" imgH="520700" progId="Equation.3">
                  <p:embed/>
                </p:oleObj>
              </mc:Choice>
              <mc:Fallback>
                <p:oleObj name="Equation" r:id="rId5" imgW="14732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687" y="4081636"/>
                        <a:ext cx="1826385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5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Csak szinuszos hullámforma esetén</a:t>
            </a:r>
            <a:r>
              <a:rPr lang="hu-HU" sz="1800" dirty="0" smtClean="0"/>
              <a:t>: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A háztartási hálózat esetében: U=230 V, és U</a:t>
            </a:r>
            <a:r>
              <a:rPr lang="hu-HU" sz="1800" baseline="-25000" dirty="0"/>
              <a:t>0</a:t>
            </a:r>
            <a:r>
              <a:rPr lang="hu-HU" sz="1800" dirty="0"/>
              <a:t>=325 V.</a:t>
            </a:r>
          </a:p>
          <a:p>
            <a:pPr marL="0" indent="0">
              <a:buNone/>
            </a:pPr>
            <a:endParaRPr lang="hu-HU" sz="1800" dirty="0"/>
          </a:p>
          <a:p>
            <a:endParaRPr lang="hu-HU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114086"/>
              </p:ext>
            </p:extLst>
          </p:nvPr>
        </p:nvGraphicFramePr>
        <p:xfrm>
          <a:off x="3347864" y="1561356"/>
          <a:ext cx="1368152" cy="182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965200" imgH="1282700" progId="Equation.3">
                  <p:embed/>
                </p:oleObj>
              </mc:Choice>
              <mc:Fallback>
                <p:oleObj name="Equation" r:id="rId3" imgW="965200" imgH="1282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561356"/>
                        <a:ext cx="1368152" cy="1828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0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4555</TotalTime>
  <Words>467</Words>
  <Application>Microsoft Office PowerPoint</Application>
  <PresentationFormat>Diavetítés a képernyőre (16:10 oldalarány)</PresentationFormat>
  <Paragraphs>51</Paragraphs>
  <Slides>12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Office-téma</vt:lpstr>
      <vt:lpstr>Equation</vt:lpstr>
      <vt:lpstr>Microsoft Equation 3.0</vt:lpstr>
      <vt:lpstr>Váltakozó áram</vt:lpstr>
      <vt:lpstr>Bevezetés</vt:lpstr>
      <vt:lpstr>PowerPoint bemutató</vt:lpstr>
      <vt:lpstr>PowerPoint bemutató</vt:lpstr>
      <vt:lpstr>Szinuszos váltakozó áram</vt:lpstr>
      <vt:lpstr>PowerPoint bemutató</vt:lpstr>
      <vt:lpstr>PowerPoint bemutató</vt:lpstr>
      <vt:lpstr>A váltakozó áram effektív értéke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Váltakozó áram</dc:title>
  <dc:creator>Lászlóné Kenyeres Krisztina</dc:creator>
  <cp:lastModifiedBy>TABLET</cp:lastModifiedBy>
  <cp:revision>12</cp:revision>
  <dcterms:created xsi:type="dcterms:W3CDTF">2013-03-25T10:10:36Z</dcterms:created>
  <dcterms:modified xsi:type="dcterms:W3CDTF">2013-03-29T12:37:12Z</dcterms:modified>
</cp:coreProperties>
</file>