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3" r:id="rId2"/>
    <p:sldId id="297" r:id="rId3"/>
    <p:sldId id="343" r:id="rId4"/>
    <p:sldId id="337" r:id="rId5"/>
    <p:sldId id="344" r:id="rId6"/>
  </p:sldIdLst>
  <p:sldSz cx="9144000" cy="5715000" type="screen16x10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u="sng" kern="1200" baseline="30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AEEA4"/>
    <a:srgbClr val="F19797"/>
    <a:srgbClr val="B8E6BD"/>
    <a:srgbClr val="002060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4660"/>
  </p:normalViewPr>
  <p:slideViewPr>
    <p:cSldViewPr snapToGrid="0">
      <p:cViewPr>
        <p:scale>
          <a:sx n="75" d="100"/>
          <a:sy n="75" d="100"/>
        </p:scale>
        <p:origin x="-1002" y="-35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u="none" baseline="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u="none" baseline="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744538"/>
            <a:ext cx="59563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u="none" baseline="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u="none" baseline="0" smtClean="0"/>
            </a:lvl1pPr>
          </a:lstStyle>
          <a:p>
            <a:pPr>
              <a:defRPr/>
            </a:pPr>
            <a:fld id="{BAE303F5-0222-4F8A-A0C5-EB7DCFFF80A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7564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43CF37-8A0C-4050-9B7A-0848F72C8CBB}" type="slidenum">
              <a:rPr lang="hu-HU" b="0" i="0" u="none" baseline="0"/>
              <a:pPr eaLnBrk="1" hangingPunct="1"/>
              <a:t>1</a:t>
            </a:fld>
            <a:endParaRPr lang="hu-HU" b="0" i="0" u="none" baseline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1365F-2E36-4EB3-B7EF-F69F5C8CA16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853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DDE4B-5D1A-4154-88CF-7E134EA9D6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424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557C2-189B-4CFB-8A12-7AC5BEDEFE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091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9C8AC-4D28-4278-935F-E59923EF7E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924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488C4-202C-428B-9E2A-65C6C184BFF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477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249A2-24E2-4996-9045-0C2312FE6C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639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0EB9F-E7C4-482B-84F0-EB73E3FAAE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702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CB918-1FB0-452D-B398-86250501715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668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1DAB-86A4-4D64-940A-2FAC18E70D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281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01178-22DF-4B45-9935-D373168651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831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92AF2-4175-4430-9BD7-5029523961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673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u="none" baseline="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u="none" baseline="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u="none" baseline="0" smtClean="0"/>
            </a:lvl1pPr>
          </a:lstStyle>
          <a:p>
            <a:pPr>
              <a:defRPr/>
            </a:pPr>
            <a:fld id="{F443E1E7-11F5-4183-B506-8A54A656524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2253740"/>
            <a:ext cx="9144000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hu-HU" sz="3200" i="0" u="none" baseline="0" dirty="0">
                <a:solidFill>
                  <a:srgbClr val="003399"/>
                </a:solidFill>
              </a:rPr>
              <a:t>Szubjektív </a:t>
            </a:r>
            <a:r>
              <a:rPr lang="hu-HU" sz="3200" i="0" u="none" baseline="0" dirty="0" smtClean="0">
                <a:solidFill>
                  <a:srgbClr val="003399"/>
                </a:solidFill>
              </a:rPr>
              <a:t>fotometria</a:t>
            </a:r>
          </a:p>
          <a:p>
            <a:pPr algn="ctr">
              <a:lnSpc>
                <a:spcPct val="120000"/>
              </a:lnSpc>
            </a:pPr>
            <a:r>
              <a:rPr lang="hu-HU" sz="3200" b="0" i="0" u="none" baseline="0" dirty="0" smtClean="0">
                <a:solidFill>
                  <a:srgbClr val="003399"/>
                </a:solidFill>
              </a:rPr>
              <a:t>(folytatás)</a:t>
            </a:r>
            <a:endParaRPr lang="hu-HU" sz="1000" b="0" i="0" u="none" baseline="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0" y="1508125"/>
            <a:ext cx="1841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15363" name="Text Box 11"/>
          <p:cNvSpPr txBox="1">
            <a:spLocks noChangeArrowheads="1"/>
          </p:cNvSpPr>
          <p:nvPr/>
        </p:nvSpPr>
        <p:spPr bwMode="auto">
          <a:xfrm>
            <a:off x="0" y="968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 dirty="0">
                <a:solidFill>
                  <a:srgbClr val="003399"/>
                </a:solidFill>
              </a:rPr>
              <a:t>A </a:t>
            </a:r>
            <a:r>
              <a:rPr lang="hu-HU" sz="3200" b="0" i="0" u="none" baseline="0" dirty="0" smtClean="0">
                <a:solidFill>
                  <a:srgbClr val="003399"/>
                </a:solidFill>
              </a:rPr>
              <a:t>megvilágítás erőssége</a:t>
            </a:r>
            <a:endParaRPr lang="hu-HU" sz="3200" b="0" i="0" u="none" baseline="0" dirty="0">
              <a:solidFill>
                <a:srgbClr val="003399"/>
              </a:solidFill>
            </a:endParaRPr>
          </a:p>
        </p:txBody>
      </p:sp>
      <p:sp>
        <p:nvSpPr>
          <p:cNvPr id="15364" name="Text Box 12"/>
          <p:cNvSpPr txBox="1">
            <a:spLocks noChangeArrowheads="1"/>
          </p:cNvSpPr>
          <p:nvPr/>
        </p:nvSpPr>
        <p:spPr bwMode="auto">
          <a:xfrm>
            <a:off x="0" y="804863"/>
            <a:ext cx="9144000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400" b="0" i="0" u="none" baseline="0" dirty="0" smtClean="0">
                <a:solidFill>
                  <a:srgbClr val="003399"/>
                </a:solidFill>
              </a:rPr>
              <a:t>			 A </a:t>
            </a:r>
            <a:r>
              <a:rPr lang="hu-HU" sz="2400" b="0" u="none" baseline="0" dirty="0" smtClean="0">
                <a:solidFill>
                  <a:srgbClr val="003399"/>
                </a:solidFill>
                <a:cs typeface="Arial" charset="0"/>
              </a:rPr>
              <a:t>fényerősség 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és a</a:t>
            </a:r>
            <a:r>
              <a:rPr lang="hu-HU" sz="2400" b="0" i="0" u="none" baseline="0" dirty="0" smtClean="0">
                <a:solidFill>
                  <a:srgbClr val="003399"/>
                </a:solidFill>
              </a:rPr>
              <a:t> </a:t>
            </a:r>
            <a:r>
              <a:rPr lang="hu-HU" sz="2400" b="0" u="none" baseline="0" dirty="0" smtClean="0">
                <a:solidFill>
                  <a:srgbClr val="003399"/>
                </a:solidFill>
              </a:rPr>
              <a:t>fényáram </a:t>
            </a:r>
            <a:r>
              <a:rPr lang="hu-HU" sz="2400" b="0" i="0" u="none" baseline="0" dirty="0" smtClean="0">
                <a:solidFill>
                  <a:srgbClr val="003399"/>
                </a:solidFill>
              </a:rPr>
              <a:t>a fényforrást, 			 illetve  a  fény  térbeli  terjedését  jellemzi. 			 Kérdés: milyen hatást kelt  egy adott  fény-			 áram egy felületen?</a:t>
            </a:r>
          </a:p>
          <a:p>
            <a:pPr eaLnBrk="1" hangingPunct="1">
              <a:spcAft>
                <a:spcPts val="600"/>
              </a:spcAft>
            </a:pPr>
            <a:r>
              <a:rPr lang="hu-HU" sz="2400" b="0" i="0" u="none" baseline="0" dirty="0">
                <a:solidFill>
                  <a:srgbClr val="003399"/>
                </a:solidFill>
                <a:cs typeface="Arial" charset="0"/>
              </a:rPr>
              <a:t>	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		 Annál  jobban megvilágítottnak látunk egy 			 felületet, minél nagyobb fényáram esik minél 			 kisebb felületre.  </a:t>
            </a:r>
          </a:p>
          <a:p>
            <a:pPr algn="ctr" eaLnBrk="1" hangingPunct="1"/>
            <a:r>
              <a:rPr lang="hu-HU" sz="2400" b="0" i="0" u="none" baseline="0" dirty="0">
                <a:solidFill>
                  <a:srgbClr val="003399"/>
                </a:solidFill>
                <a:cs typeface="Arial" charset="0"/>
              </a:rPr>
              <a:t>	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	        A </a:t>
            </a:r>
            <a:r>
              <a:rPr lang="hu-HU" sz="2400" b="0" u="none" baseline="0" dirty="0" smtClean="0">
                <a:solidFill>
                  <a:srgbClr val="003399"/>
                </a:solidFill>
                <a:cs typeface="Arial" charset="0"/>
              </a:rPr>
              <a:t>megvilágítás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(merőleges beesés esetén):</a:t>
            </a:r>
          </a:p>
          <a:p>
            <a:pPr algn="ctr" eaLnBrk="1" hangingPunct="1">
              <a:spcBef>
                <a:spcPct val="25000"/>
              </a:spcBef>
              <a:spcAft>
                <a:spcPct val="25000"/>
              </a:spcAft>
            </a:pPr>
            <a:r>
              <a:rPr lang="hu-HU" sz="2800" i="0" u="none" baseline="0" dirty="0" smtClean="0">
                <a:solidFill>
                  <a:srgbClr val="003399"/>
                </a:solidFill>
              </a:rPr>
              <a:t>		  E = </a:t>
            </a:r>
            <a:r>
              <a:rPr lang="hu-HU" sz="2800" i="0" u="none" baseline="0" dirty="0" err="1" smtClean="0">
                <a:solidFill>
                  <a:srgbClr val="003399"/>
                </a:solidFill>
              </a:rPr>
              <a:t>dΦ</a:t>
            </a:r>
            <a:r>
              <a:rPr lang="hu-HU" sz="2800" i="0" u="none" baseline="0" dirty="0" smtClean="0">
                <a:solidFill>
                  <a:srgbClr val="003399"/>
                </a:solidFill>
              </a:rPr>
              <a:t> / </a:t>
            </a:r>
            <a:r>
              <a:rPr lang="hu-HU" sz="2800" i="0" u="none" baseline="0" dirty="0" err="1" smtClean="0">
                <a:solidFill>
                  <a:srgbClr val="003399"/>
                </a:solidFill>
              </a:rPr>
              <a:t>dA</a:t>
            </a:r>
            <a:r>
              <a:rPr lang="hu-HU" sz="2800" b="0" i="0" u="none" baseline="0" dirty="0" smtClean="0">
                <a:solidFill>
                  <a:srgbClr val="003399"/>
                </a:solidFill>
              </a:rPr>
              <a:t>.</a:t>
            </a:r>
          </a:p>
          <a:p>
            <a:pPr eaLnBrk="1" hangingPunct="1"/>
            <a:r>
              <a:rPr lang="hu-HU" sz="2400" b="0" u="none" baseline="0" dirty="0" smtClean="0">
                <a:solidFill>
                  <a:srgbClr val="003399"/>
                </a:solidFill>
                <a:cs typeface="Arial" charset="0"/>
              </a:rPr>
              <a:t>		</a:t>
            </a:r>
            <a:r>
              <a:rPr lang="hu-HU" sz="2400" b="0" u="none" baseline="0" dirty="0">
                <a:solidFill>
                  <a:srgbClr val="003399"/>
                </a:solidFill>
                <a:cs typeface="Arial" charset="0"/>
              </a:rPr>
              <a:t> </a:t>
            </a:r>
            <a:r>
              <a:rPr lang="hu-HU" sz="2400" b="0" u="none" baseline="0" dirty="0" smtClean="0">
                <a:solidFill>
                  <a:srgbClr val="003399"/>
                </a:solidFill>
                <a:cs typeface="Arial" charset="0"/>
              </a:rPr>
              <a:t>           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Homogén (és merőleges) fényáram esetén:</a:t>
            </a:r>
          </a:p>
          <a:p>
            <a:pPr eaLnBrk="1" hangingPunct="1"/>
            <a:r>
              <a:rPr lang="hu-HU" sz="2400" b="0" u="none" baseline="0" dirty="0" smtClean="0">
                <a:solidFill>
                  <a:srgbClr val="003399"/>
                </a:solidFill>
                <a:cs typeface="Arial" charset="0"/>
              </a:rPr>
              <a:t>					</a:t>
            </a:r>
            <a:r>
              <a:rPr lang="hu-HU" sz="2400" i="0" u="none" baseline="0" dirty="0" smtClean="0">
                <a:solidFill>
                  <a:srgbClr val="003399"/>
                </a:solidFill>
              </a:rPr>
              <a:t> </a:t>
            </a:r>
            <a:r>
              <a:rPr lang="hu-HU" sz="2800" i="0" u="none" baseline="0" dirty="0" smtClean="0">
                <a:solidFill>
                  <a:srgbClr val="003399"/>
                </a:solidFill>
              </a:rPr>
              <a:t>E = Φ / A</a:t>
            </a:r>
            <a:r>
              <a:rPr lang="hu-HU" sz="2400" b="0" i="0" u="none" baseline="0" dirty="0" smtClean="0">
                <a:solidFill>
                  <a:srgbClr val="003399"/>
                </a:solidFill>
              </a:rPr>
              <a:t>.</a:t>
            </a:r>
          </a:p>
          <a:p>
            <a:pPr eaLnBrk="1" hangingPunct="1"/>
            <a:r>
              <a:rPr lang="hu-HU" sz="2400" b="0" i="0" u="none" baseline="0" dirty="0">
                <a:solidFill>
                  <a:srgbClr val="003399"/>
                </a:solidFill>
                <a:cs typeface="Arial" charset="0"/>
              </a:rPr>
              <a:t>	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			  (1 lux = 1 lumen / 1 m</a:t>
            </a:r>
            <a:r>
              <a:rPr lang="hu-HU" sz="2400" b="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).</a:t>
            </a:r>
            <a:endParaRPr lang="hu-HU" sz="2400" b="0" u="none" baseline="0" dirty="0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15370" name="AutoShape 10" descr="2Q=="/>
          <p:cNvSpPr>
            <a:spLocks noChangeAspect="1" noChangeArrowheads="1"/>
          </p:cNvSpPr>
          <p:nvPr/>
        </p:nvSpPr>
        <p:spPr bwMode="auto">
          <a:xfrm>
            <a:off x="0" y="-22225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15371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6" b="5798"/>
          <a:stretch/>
        </p:blipFill>
        <p:spPr bwMode="auto">
          <a:xfrm>
            <a:off x="84138" y="1236700"/>
            <a:ext cx="2569143" cy="15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2862263"/>
            <a:ext cx="241935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Text Box 12"/>
          <p:cNvSpPr txBox="1">
            <a:spLocks noChangeArrowheads="1"/>
          </p:cNvSpPr>
          <p:nvPr/>
        </p:nvSpPr>
        <p:spPr bwMode="auto">
          <a:xfrm>
            <a:off x="0" y="800100"/>
            <a:ext cx="91440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hu-HU" sz="1400" b="0" i="0" u="none" baseline="0" dirty="0">
              <a:solidFill>
                <a:srgbClr val="003399"/>
              </a:solidFill>
            </a:endParaRPr>
          </a:p>
          <a:p>
            <a:pPr eaLnBrk="1" hangingPunct="1"/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Egy  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I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 fényerősségű, minden  irányban  egyenletesen  sugárzó, pontszerű forrás fényárama egy 1 m sugarú gömb teljes felületén (</a:t>
            </a:r>
            <a:r>
              <a:rPr lang="el-GR" sz="2400" b="0" i="0" u="none" baseline="0" dirty="0" smtClean="0">
                <a:solidFill>
                  <a:srgbClr val="003399"/>
                </a:solidFill>
                <a:cs typeface="Arial" charset="0"/>
              </a:rPr>
              <a:t>Ω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= 4</a:t>
            </a:r>
            <a:r>
              <a:rPr lang="el-GR" sz="2400" b="0" i="0" u="none" baseline="0" dirty="0" smtClean="0">
                <a:solidFill>
                  <a:srgbClr val="003399"/>
                </a:solidFill>
                <a:cs typeface="Arial" charset="0"/>
              </a:rPr>
              <a:t>π 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miatt):  </a:t>
            </a:r>
            <a:r>
              <a:rPr lang="el-GR" sz="2400" i="0" u="none" baseline="0" dirty="0" smtClean="0">
                <a:solidFill>
                  <a:srgbClr val="003399"/>
                </a:solidFill>
                <a:cs typeface="Arial" charset="0"/>
              </a:rPr>
              <a:t>Φ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 = 4</a:t>
            </a:r>
            <a:r>
              <a:rPr lang="el-GR" sz="2400" i="0" u="none" baseline="0" dirty="0" smtClean="0">
                <a:solidFill>
                  <a:srgbClr val="003399"/>
                </a:solidFill>
                <a:cs typeface="Arial" charset="0"/>
              </a:rPr>
              <a:t>π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I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.  Mivel a gömb felszíne  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A = 4r</a:t>
            </a:r>
            <a:r>
              <a:rPr lang="hu-HU" sz="240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el-GR" sz="2400" i="0" u="none" baseline="0" dirty="0" smtClean="0">
                <a:solidFill>
                  <a:srgbClr val="003399"/>
                </a:solidFill>
                <a:cs typeface="Arial" charset="0"/>
              </a:rPr>
              <a:t>π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, a megvilágítás, </a:t>
            </a:r>
          </a:p>
          <a:p>
            <a:pPr algn="ctr" eaLnBrk="1" hangingPunct="1"/>
            <a:r>
              <a:rPr lang="hu-HU" sz="2400" i="0" u="none" baseline="0" dirty="0" smtClean="0">
                <a:solidFill>
                  <a:srgbClr val="003399"/>
                </a:solidFill>
              </a:rPr>
              <a:t>E = Φ / A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= 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4</a:t>
            </a:r>
            <a:r>
              <a:rPr lang="el-GR" sz="2400" i="0" u="none" baseline="0" dirty="0" smtClean="0">
                <a:solidFill>
                  <a:srgbClr val="003399"/>
                </a:solidFill>
                <a:cs typeface="Arial" charset="0"/>
              </a:rPr>
              <a:t>π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I / 4r</a:t>
            </a:r>
            <a:r>
              <a:rPr lang="hu-HU" sz="240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el-GR" sz="2400" i="0" u="none" baseline="0" dirty="0" smtClean="0">
                <a:solidFill>
                  <a:srgbClr val="003399"/>
                </a:solidFill>
                <a:cs typeface="Arial" charset="0"/>
              </a:rPr>
              <a:t>π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, azaz I / r</a:t>
            </a:r>
            <a:r>
              <a:rPr lang="hu-HU" sz="240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.</a:t>
            </a:r>
            <a:r>
              <a:rPr lang="hu-HU" sz="2400" b="0" i="0" u="none" baseline="0" dirty="0" smtClean="0">
                <a:solidFill>
                  <a:srgbClr val="003399"/>
                </a:solidFill>
              </a:rPr>
              <a:t>	</a:t>
            </a:r>
          </a:p>
          <a:p>
            <a:pPr algn="ctr" eaLnBrk="1" hangingPunct="1"/>
            <a:r>
              <a:rPr lang="hu-HU" sz="2400" b="0" i="0" u="none" baseline="0" dirty="0" smtClean="0">
                <a:solidFill>
                  <a:srgbClr val="003399"/>
                </a:solidFill>
              </a:rPr>
              <a:t>A megvilágítás erőssége a forrás és a felület távolságának növekedésével csökken: 		</a:t>
            </a:r>
            <a:endParaRPr lang="hu-HU" sz="2400" b="0" i="0" u="none" baseline="0" dirty="0" smtClean="0">
              <a:solidFill>
                <a:srgbClr val="003399"/>
              </a:solidFill>
              <a:cs typeface="Arial" charset="0"/>
            </a:endParaRPr>
          </a:p>
          <a:p>
            <a:pPr algn="ctr" eaLnBrk="1" hangingPunct="1"/>
            <a:r>
              <a:rPr lang="hu-HU" sz="2400" i="0" u="none" baseline="0" dirty="0" smtClean="0">
                <a:solidFill>
                  <a:srgbClr val="003399"/>
                </a:solidFill>
              </a:rPr>
              <a:t>E = 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I / r</a:t>
            </a:r>
            <a:r>
              <a:rPr lang="hu-HU" sz="240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.</a:t>
            </a:r>
            <a:r>
              <a:rPr lang="hu-HU" sz="2400" b="0" i="0" u="none" baseline="0" dirty="0" smtClean="0">
                <a:solidFill>
                  <a:srgbClr val="003399"/>
                </a:solidFill>
              </a:rPr>
              <a:t>	</a:t>
            </a:r>
          </a:p>
          <a:p>
            <a:pPr eaLnBrk="1" hangingPunct="1">
              <a:spcBef>
                <a:spcPct val="25000"/>
              </a:spcBef>
            </a:pP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 E: a </a:t>
            </a:r>
            <a:r>
              <a:rPr lang="hu-HU" sz="2400" b="0" u="none" baseline="0" dirty="0" smtClean="0">
                <a:solidFill>
                  <a:srgbClr val="003399"/>
                </a:solidFill>
                <a:cs typeface="Arial" charset="0"/>
              </a:rPr>
              <a:t>merőlegesen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megvilágított felület megvilágítása [lux], </a:t>
            </a:r>
          </a:p>
          <a:p>
            <a:pPr eaLnBrk="1" hangingPunct="1">
              <a:spcBef>
                <a:spcPts val="0"/>
              </a:spcBef>
            </a:pP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 I: a fényforrás fényereje [kandela],</a:t>
            </a:r>
            <a:endParaRPr lang="hu-HU" sz="2400" b="0" i="0" u="none" baseline="0" dirty="0">
              <a:solidFill>
                <a:srgbClr val="003399"/>
              </a:solidFill>
              <a:cs typeface="Arial" charset="0"/>
            </a:endParaRPr>
          </a:p>
          <a:p>
            <a:pPr eaLnBrk="1" hangingPunct="1"/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 r</a:t>
            </a:r>
            <a:r>
              <a:rPr lang="hu-HU" sz="2400" b="0" i="0" u="none" baseline="0" dirty="0">
                <a:solidFill>
                  <a:srgbClr val="003399"/>
                </a:solidFill>
                <a:cs typeface="Arial" charset="0"/>
              </a:rPr>
              <a:t>: a (pontszerű) fényforrás és a felület távolsága 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[m].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0" y="968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 dirty="0">
                <a:solidFill>
                  <a:srgbClr val="003399"/>
                </a:solidFill>
              </a:rPr>
              <a:t>A </a:t>
            </a:r>
            <a:r>
              <a:rPr lang="hu-HU" sz="3200" b="0" i="0" u="none" baseline="0" dirty="0" smtClean="0">
                <a:solidFill>
                  <a:srgbClr val="003399"/>
                </a:solidFill>
              </a:rPr>
              <a:t>fotometria távolságtörvénye</a:t>
            </a:r>
            <a:endParaRPr lang="hu-HU" sz="3200" b="0" i="0" u="none" baseline="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0" y="717550"/>
            <a:ext cx="9144000" cy="497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2400" b="0" i="0" u="none" baseline="0" dirty="0" smtClean="0">
                <a:solidFill>
                  <a:srgbClr val="003399"/>
                </a:solidFill>
              </a:rPr>
              <a:t>Nem merőleges beesés esetén: </a:t>
            </a:r>
          </a:p>
          <a:p>
            <a:pPr algn="ctr" eaLnBrk="1" hangingPunct="1"/>
            <a:endParaRPr lang="hu-HU" sz="2400" b="0" i="0" u="none" baseline="0" dirty="0">
              <a:solidFill>
                <a:srgbClr val="003399"/>
              </a:solidFill>
            </a:endParaRPr>
          </a:p>
          <a:p>
            <a:pPr algn="ctr" eaLnBrk="1" hangingPunct="1"/>
            <a:r>
              <a:rPr lang="hu-HU" sz="2400" i="0" u="none" baseline="0" dirty="0" smtClean="0">
                <a:solidFill>
                  <a:srgbClr val="003399"/>
                </a:solidFill>
              </a:rPr>
              <a:t>			</a:t>
            </a:r>
          </a:p>
          <a:p>
            <a:pPr algn="ctr" eaLnBrk="1" hangingPunct="1"/>
            <a:endParaRPr lang="hu-HU" sz="2400" i="0" u="none" baseline="0" dirty="0">
              <a:solidFill>
                <a:srgbClr val="003399"/>
              </a:solidFill>
            </a:endParaRPr>
          </a:p>
          <a:p>
            <a:pPr algn="ctr" eaLnBrk="1" hangingPunct="1"/>
            <a:r>
              <a:rPr lang="hu-HU" sz="2400" i="0" u="none" baseline="0" dirty="0">
                <a:solidFill>
                  <a:srgbClr val="003399"/>
                </a:solidFill>
              </a:rPr>
              <a:t>	</a:t>
            </a:r>
            <a:r>
              <a:rPr lang="hu-HU" sz="2400" i="0" u="none" baseline="0" dirty="0" smtClean="0">
                <a:solidFill>
                  <a:srgbClr val="003399"/>
                </a:solidFill>
              </a:rPr>
              <a:t>			E = (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I / r</a:t>
            </a:r>
            <a:r>
              <a:rPr lang="hu-HU" sz="240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) · cos </a:t>
            </a:r>
            <a:r>
              <a:rPr lang="el-GR" sz="2400" i="0" u="none" baseline="0" dirty="0" smtClean="0">
                <a:solidFill>
                  <a:srgbClr val="003399"/>
                </a:solidFill>
                <a:cs typeface="Arial" charset="0"/>
              </a:rPr>
              <a:t>α</a:t>
            </a:r>
            <a:endParaRPr lang="hu-HU" sz="2400" i="0" u="none" baseline="0" dirty="0" smtClean="0">
              <a:solidFill>
                <a:srgbClr val="003399"/>
              </a:solidFill>
              <a:cs typeface="Arial" charset="0"/>
            </a:endParaRPr>
          </a:p>
          <a:p>
            <a:pPr algn="ctr" eaLnBrk="1" hangingPunct="1"/>
            <a:endParaRPr lang="hu-HU" sz="2400" b="0" i="0" u="none" baseline="0" dirty="0">
              <a:solidFill>
                <a:srgbClr val="003399"/>
              </a:solidFill>
              <a:cs typeface="Arial" charset="0"/>
            </a:endParaRPr>
          </a:p>
          <a:p>
            <a:pPr algn="ctr" eaLnBrk="1" hangingPunct="1"/>
            <a:endParaRPr lang="hu-HU" sz="2400" b="0" i="0" u="none" baseline="0" dirty="0" smtClean="0">
              <a:solidFill>
                <a:srgbClr val="003399"/>
              </a:solidFill>
            </a:endParaRPr>
          </a:p>
          <a:p>
            <a:pPr algn="ctr" eaLnBrk="1" hangingPunct="1"/>
            <a:endParaRPr lang="hu-HU" sz="2400" b="0" i="0" u="none" baseline="0" dirty="0">
              <a:solidFill>
                <a:srgbClr val="003399"/>
              </a:solidFill>
            </a:endParaRPr>
          </a:p>
          <a:p>
            <a:pPr algn="ctr" eaLnBrk="1" hangingPunct="1"/>
            <a:endParaRPr lang="hu-HU" sz="2400" b="0" i="0" u="none" baseline="0" dirty="0" smtClean="0">
              <a:solidFill>
                <a:srgbClr val="003399"/>
              </a:solidFill>
            </a:endParaRPr>
          </a:p>
          <a:p>
            <a:pPr algn="ctr" eaLnBrk="1" hangingPunct="1">
              <a:spcAft>
                <a:spcPts val="600"/>
              </a:spcAft>
            </a:pPr>
            <a:r>
              <a:rPr lang="hu-HU" sz="2400" b="0" i="0" u="none" baseline="0" dirty="0" smtClean="0">
                <a:solidFill>
                  <a:srgbClr val="003399"/>
                </a:solidFill>
              </a:rPr>
              <a:t>Jellegzetes megvilágítás erősség értékek:</a:t>
            </a:r>
          </a:p>
          <a:p>
            <a:pPr eaLnBrk="1" hangingPunct="1"/>
            <a:r>
              <a:rPr lang="hu-HU" sz="2400" b="0" i="0" u="none" baseline="0" dirty="0" smtClean="0">
                <a:solidFill>
                  <a:srgbClr val="003399"/>
                </a:solidFill>
              </a:rPr>
              <a:t> Telihold: ~ 0,2 lux. Az 1 lux ~ szükségvilágítás. A színérzékelés </a:t>
            </a:r>
          </a:p>
          <a:p>
            <a:pPr eaLnBrk="1" hangingPunct="1"/>
            <a:r>
              <a:rPr lang="hu-HU" sz="2400" b="0" i="0" u="none" baseline="0" dirty="0" smtClean="0">
                <a:solidFill>
                  <a:srgbClr val="003399"/>
                </a:solidFill>
              </a:rPr>
              <a:t> határa ~ 3 lux.  Iroda normál megvilágítása: 500-1000 lux.</a:t>
            </a:r>
          </a:p>
          <a:p>
            <a:pPr eaLnBrk="1" hangingPunct="1"/>
            <a:r>
              <a:rPr lang="hu-HU" sz="2400" b="0" i="0" u="none" baseline="0" dirty="0" smtClean="0">
                <a:solidFill>
                  <a:srgbClr val="003399"/>
                </a:solidFill>
              </a:rPr>
              <a:t> Átlagos nap télen: 1000-2000 lux, nyáron: 5-10 000 lux.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968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 dirty="0">
                <a:solidFill>
                  <a:srgbClr val="003399"/>
                </a:solidFill>
              </a:rPr>
              <a:t>A </a:t>
            </a:r>
            <a:r>
              <a:rPr lang="hu-HU" sz="3200" b="0" i="0" u="none" baseline="0" dirty="0" smtClean="0">
                <a:solidFill>
                  <a:srgbClr val="003399"/>
                </a:solidFill>
              </a:rPr>
              <a:t>fotometria távolságtörvénye</a:t>
            </a:r>
            <a:endParaRPr lang="hu-HU" sz="3200" b="0" i="0" u="none" baseline="0" dirty="0">
              <a:solidFill>
                <a:srgbClr val="003399"/>
              </a:solidFill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7"/>
          <a:stretch/>
        </p:blipFill>
        <p:spPr bwMode="auto">
          <a:xfrm>
            <a:off x="1287466" y="1363663"/>
            <a:ext cx="3156441" cy="25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6"/>
          <p:cNvSpPr txBox="1">
            <a:spLocks noChangeArrowheads="1"/>
          </p:cNvSpPr>
          <p:nvPr/>
        </p:nvSpPr>
        <p:spPr bwMode="auto">
          <a:xfrm>
            <a:off x="0" y="814388"/>
            <a:ext cx="9144000" cy="453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A </a:t>
            </a:r>
            <a:r>
              <a:rPr lang="hu-HU" sz="2400" b="0" u="none" baseline="0" dirty="0" smtClean="0">
                <a:solidFill>
                  <a:srgbClr val="003399"/>
                </a:solidFill>
                <a:cs typeface="Arial" charset="0"/>
              </a:rPr>
              <a:t>fénysűrűség,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</a:rPr>
              <a:t>L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(</a:t>
            </a:r>
            <a:r>
              <a:rPr lang="hu-HU" sz="2400" b="0" i="0" u="none" baseline="0" dirty="0" err="1" smtClean="0">
                <a:solidFill>
                  <a:srgbClr val="003399"/>
                </a:solidFill>
                <a:cs typeface="Arial" charset="0"/>
              </a:rPr>
              <a:t>luminance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) az emberi szemben a világító vagy megvilágított felületek által keltett fényérzet mértéke,  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  <a:sym typeface="Symbol"/>
              </a:rPr>
              <a:t>    a forrást jellemző mennyiséggel, azaz az </a:t>
            </a: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  <a:sym typeface="Symbol"/>
              </a:rPr>
              <a:t>I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  <a:sym typeface="Symbol"/>
              </a:rPr>
              <a:t> fényerősséggel kapcsolatos. 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</a:pPr>
            <a:r>
              <a:rPr lang="hu-HU" sz="2400" i="0" u="none" baseline="0" dirty="0" smtClean="0">
                <a:solidFill>
                  <a:srgbClr val="003399"/>
                </a:solidFill>
                <a:cs typeface="Arial" charset="0"/>
                <a:sym typeface="Symbol"/>
              </a:rPr>
              <a:t>L = I / A</a:t>
            </a:r>
            <a:endParaRPr lang="hu-HU" sz="2400" i="0" u="none" baseline="0" dirty="0">
              <a:solidFill>
                <a:srgbClr val="003399"/>
              </a:solidFill>
              <a:cs typeface="Arial" charset="0"/>
              <a:sym typeface="Symbol"/>
            </a:endParaRPr>
          </a:p>
          <a:p>
            <a:pPr algn="ctr" eaLnBrk="1" hangingPunct="1"/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1 cd/m</a:t>
            </a:r>
            <a:r>
              <a:rPr lang="hu-HU" sz="2400" b="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(= 1 </a:t>
            </a:r>
            <a:r>
              <a:rPr lang="hu-HU" sz="2400" b="0" i="0" u="none" baseline="0" dirty="0" err="1" smtClean="0">
                <a:solidFill>
                  <a:srgbClr val="003399"/>
                </a:solidFill>
                <a:cs typeface="Arial" charset="0"/>
              </a:rPr>
              <a:t>nit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) egy </a:t>
            </a:r>
            <a:r>
              <a:rPr lang="hu-HU" sz="2400" b="0" i="0" u="none" baseline="0" dirty="0">
                <a:solidFill>
                  <a:srgbClr val="003399"/>
                </a:solidFill>
                <a:cs typeface="Arial" charset="0"/>
              </a:rPr>
              <a:t>1 kandela fényerősségű, </a:t>
            </a:r>
            <a:endParaRPr lang="hu-HU" sz="2400" b="0" i="0" u="none" baseline="0" dirty="0" smtClean="0">
              <a:solidFill>
                <a:srgbClr val="003399"/>
              </a:solidFill>
              <a:cs typeface="Arial" charset="0"/>
            </a:endParaRPr>
          </a:p>
          <a:p>
            <a:pPr algn="ctr" eaLnBrk="1" hangingPunct="1"/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1 </a:t>
            </a:r>
            <a:r>
              <a:rPr lang="hu-HU" sz="2400" b="0" i="0" u="none" baseline="0" dirty="0">
                <a:solidFill>
                  <a:srgbClr val="003399"/>
                </a:solidFill>
                <a:cs typeface="Arial" charset="0"/>
              </a:rPr>
              <a:t>m</a:t>
            </a:r>
            <a:r>
              <a:rPr lang="hu-HU" sz="2400" b="0" i="0" u="none" dirty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>
                <a:solidFill>
                  <a:srgbClr val="003399"/>
                </a:solidFill>
                <a:cs typeface="Arial" charset="0"/>
              </a:rPr>
              <a:t>–es 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felületű forrás fénysűrűsége.</a:t>
            </a:r>
            <a:endParaRPr lang="hu-HU" sz="2400" b="0" i="0" u="none" baseline="0" dirty="0">
              <a:solidFill>
                <a:srgbClr val="003399"/>
              </a:solidFill>
              <a:cs typeface="Arial" charset="0"/>
            </a:endParaRPr>
          </a:p>
          <a:p>
            <a:pPr algn="ctr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hu-HU" sz="2400" b="0" i="0" u="none" baseline="0" dirty="0" smtClean="0">
                <a:solidFill>
                  <a:srgbClr val="003399"/>
                </a:solidFill>
              </a:rPr>
              <a:t>Jellegzetes fénysűrűség értékek: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   Hold: 0,25 cd/m</a:t>
            </a:r>
            <a:r>
              <a:rPr lang="hu-HU" sz="2400" b="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; gyertyafény: 1 cd/m</a:t>
            </a:r>
            <a:r>
              <a:rPr lang="hu-HU" sz="2400" b="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; izzólámpa: 200-3000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        cd/m</a:t>
            </a:r>
            <a:r>
              <a:rPr lang="hu-HU" sz="2400" b="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;  xenon gáztöltésű lámpa: 50000-100000 cd/m</a:t>
            </a:r>
            <a:r>
              <a:rPr lang="hu-HU" sz="2400" b="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.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Közepes környezeti megvilágítás mellett a jó minőségű </a:t>
            </a:r>
            <a:r>
              <a:rPr lang="hu-HU" sz="2400" b="0" i="0" u="none" baseline="0" dirty="0" err="1" smtClean="0">
                <a:solidFill>
                  <a:srgbClr val="003399"/>
                </a:solidFill>
                <a:cs typeface="Arial" charset="0"/>
              </a:rPr>
              <a:t>prezen-</a:t>
            </a:r>
            <a:endParaRPr lang="hu-HU" sz="2400" b="0" i="0" u="none" baseline="0" dirty="0" smtClean="0">
              <a:solidFill>
                <a:srgbClr val="003399"/>
              </a:solidFill>
              <a:cs typeface="Arial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  </a:t>
            </a:r>
            <a:r>
              <a:rPr lang="hu-HU" sz="2400" b="0" i="0" u="none" baseline="0" dirty="0" err="1" smtClean="0">
                <a:solidFill>
                  <a:srgbClr val="003399"/>
                </a:solidFill>
                <a:cs typeface="Arial" charset="0"/>
              </a:rPr>
              <a:t>tációhoz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a vásznon a fénysűrűség 120-130 cd/m</a:t>
            </a:r>
            <a:r>
              <a:rPr lang="hu-HU" sz="2400" b="0" i="0" u="none" dirty="0" smtClean="0">
                <a:solidFill>
                  <a:srgbClr val="003399"/>
                </a:solidFill>
                <a:cs typeface="Arial" charset="0"/>
              </a:rPr>
              <a:t>2</a:t>
            </a:r>
            <a:r>
              <a:rPr lang="hu-HU" sz="2400" b="0" i="0" u="none" baseline="0" dirty="0" smtClean="0">
                <a:solidFill>
                  <a:srgbClr val="003399"/>
                </a:solidFill>
                <a:cs typeface="Arial" charset="0"/>
              </a:rPr>
              <a:t> kell legyen.</a:t>
            </a:r>
            <a:endParaRPr lang="el-GR" sz="2400" b="0" i="0" u="none" baseline="0" dirty="0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36867" name="Text Box 16"/>
          <p:cNvSpPr txBox="1">
            <a:spLocks noChangeArrowheads="1"/>
          </p:cNvSpPr>
          <p:nvPr/>
        </p:nvSpPr>
        <p:spPr bwMode="auto">
          <a:xfrm>
            <a:off x="0" y="2159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 i="1" u="sng" baseline="30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 baseline="30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b="0" i="0" u="none" baseline="0" dirty="0" smtClean="0">
                <a:solidFill>
                  <a:srgbClr val="003399"/>
                </a:solidFill>
              </a:rPr>
              <a:t>A fénysűrűség</a:t>
            </a:r>
            <a:endParaRPr lang="hu-HU" sz="3200" b="0" i="0" u="none" baseline="0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1" i="1" u="sng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1" i="1" u="sng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6661</TotalTime>
  <Words>186</Words>
  <Application>Microsoft Office PowerPoint</Application>
  <PresentationFormat>Diavetítés a képernyőre (16:10 oldalarány)</PresentationFormat>
  <Paragraphs>44</Paragraphs>
  <Slides>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Alapértelmezett terv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SZTE Optikai es Kvantumelektronikai Tanszek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Szorenyi Tamas</dc:creator>
  <cp:lastModifiedBy>TABLET</cp:lastModifiedBy>
  <cp:revision>142</cp:revision>
  <dcterms:created xsi:type="dcterms:W3CDTF">2010-10-12T07:18:22Z</dcterms:created>
  <dcterms:modified xsi:type="dcterms:W3CDTF">2013-02-27T08:09:44Z</dcterms:modified>
</cp:coreProperties>
</file>